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notesMasterIdLst>
    <p:notesMasterId r:id="rId80"/>
  </p:notesMasterIdLst>
  <p:sldIdLst>
    <p:sldId id="256" r:id="rId5"/>
    <p:sldId id="382" r:id="rId6"/>
    <p:sldId id="380" r:id="rId7"/>
    <p:sldId id="378" r:id="rId8"/>
    <p:sldId id="299" r:id="rId9"/>
    <p:sldId id="290" r:id="rId10"/>
    <p:sldId id="291" r:id="rId11"/>
    <p:sldId id="292" r:id="rId12"/>
    <p:sldId id="300" r:id="rId13"/>
    <p:sldId id="293" r:id="rId14"/>
    <p:sldId id="294" r:id="rId15"/>
    <p:sldId id="319" r:id="rId16"/>
    <p:sldId id="320" r:id="rId17"/>
    <p:sldId id="331" r:id="rId18"/>
    <p:sldId id="332" r:id="rId19"/>
    <p:sldId id="333" r:id="rId20"/>
    <p:sldId id="314" r:id="rId21"/>
    <p:sldId id="323" r:id="rId22"/>
    <p:sldId id="324" r:id="rId23"/>
    <p:sldId id="317" r:id="rId24"/>
    <p:sldId id="329" r:id="rId25"/>
    <p:sldId id="327" r:id="rId26"/>
    <p:sldId id="340" r:id="rId27"/>
    <p:sldId id="346" r:id="rId28"/>
    <p:sldId id="272" r:id="rId29"/>
    <p:sldId id="274" r:id="rId30"/>
    <p:sldId id="275" r:id="rId31"/>
    <p:sldId id="276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375" r:id="rId45"/>
    <p:sldId id="384" r:id="rId46"/>
    <p:sldId id="347" r:id="rId47"/>
    <p:sldId id="349" r:id="rId48"/>
    <p:sldId id="351" r:id="rId49"/>
    <p:sldId id="352" r:id="rId50"/>
    <p:sldId id="353" r:id="rId51"/>
    <p:sldId id="355" r:id="rId52"/>
    <p:sldId id="356" r:id="rId53"/>
    <p:sldId id="357" r:id="rId54"/>
    <p:sldId id="360" r:id="rId55"/>
    <p:sldId id="358" r:id="rId56"/>
    <p:sldId id="383" r:id="rId57"/>
    <p:sldId id="312" r:id="rId58"/>
    <p:sldId id="259" r:id="rId59"/>
    <p:sldId id="296" r:id="rId60"/>
    <p:sldId id="295" r:id="rId61"/>
    <p:sldId id="301" r:id="rId62"/>
    <p:sldId id="361" r:id="rId63"/>
    <p:sldId id="362" r:id="rId64"/>
    <p:sldId id="363" r:id="rId65"/>
    <p:sldId id="365" r:id="rId66"/>
    <p:sldId id="366" r:id="rId67"/>
    <p:sldId id="367" r:id="rId68"/>
    <p:sldId id="303" r:id="rId69"/>
    <p:sldId id="372" r:id="rId70"/>
    <p:sldId id="297" r:id="rId71"/>
    <p:sldId id="302" r:id="rId72"/>
    <p:sldId id="298" r:id="rId73"/>
    <p:sldId id="306" r:id="rId74"/>
    <p:sldId id="307" r:id="rId75"/>
    <p:sldId id="308" r:id="rId76"/>
    <p:sldId id="371" r:id="rId77"/>
    <p:sldId id="310" r:id="rId78"/>
    <p:sldId id="309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5CFB70-8FDE-410E-8DD3-E0445A37756F}" v="5" dt="2022-12-19T12:20:07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800" autoAdjust="0"/>
  </p:normalViewPr>
  <p:slideViewPr>
    <p:cSldViewPr snapToGrid="0">
      <p:cViewPr varScale="1">
        <p:scale>
          <a:sx n="61" d="100"/>
          <a:sy n="61" d="100"/>
        </p:scale>
        <p:origin x="149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ke Bosman - Bannink" userId="4a824095-c99e-4397-b98c-ef710206c2cb" providerId="ADAL" clId="{6D5CFB70-8FDE-410E-8DD3-E0445A37756F}"/>
    <pc:docChg chg="undo custSel addSld delSld modSld sldOrd delMainMaster">
      <pc:chgData name="Henrike Bosman - Bannink" userId="4a824095-c99e-4397-b98c-ef710206c2cb" providerId="ADAL" clId="{6D5CFB70-8FDE-410E-8DD3-E0445A37756F}" dt="2022-12-19T13:10:51.943" v="1532" actId="122"/>
      <pc:docMkLst>
        <pc:docMk/>
      </pc:docMkLst>
      <pc:sldChg chg="addSp modSp mod setBg">
        <pc:chgData name="Henrike Bosman - Bannink" userId="4a824095-c99e-4397-b98c-ef710206c2cb" providerId="ADAL" clId="{6D5CFB70-8FDE-410E-8DD3-E0445A37756F}" dt="2022-12-19T11:31:45.309" v="20" actId="26606"/>
        <pc:sldMkLst>
          <pc:docMk/>
          <pc:sldMk cId="2166414548" sldId="256"/>
        </pc:sldMkLst>
        <pc:spChg chg="mod">
          <ac:chgData name="Henrike Bosman - Bannink" userId="4a824095-c99e-4397-b98c-ef710206c2cb" providerId="ADAL" clId="{6D5CFB70-8FDE-410E-8DD3-E0445A37756F}" dt="2022-12-19T11:31:45.309" v="20" actId="26606"/>
          <ac:spMkLst>
            <pc:docMk/>
            <pc:sldMk cId="2166414548" sldId="256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5.309" v="20" actId="26606"/>
          <ac:spMkLst>
            <pc:docMk/>
            <pc:sldMk cId="2166414548" sldId="256"/>
            <ac:spMk id="3" creationId="{00000000-0000-0000-0000-000000000000}"/>
          </ac:spMkLst>
        </pc:spChg>
        <pc:spChg chg="add">
          <ac:chgData name="Henrike Bosman - Bannink" userId="4a824095-c99e-4397-b98c-ef710206c2cb" providerId="ADAL" clId="{6D5CFB70-8FDE-410E-8DD3-E0445A37756F}" dt="2022-12-19T11:31:45.309" v="20" actId="26606"/>
          <ac:spMkLst>
            <pc:docMk/>
            <pc:sldMk cId="2166414548" sldId="256"/>
            <ac:spMk id="9" creationId="{C885E190-58DD-42DD-A4A8-401E15C92A52}"/>
          </ac:spMkLst>
        </pc:spChg>
        <pc:picChg chg="add">
          <ac:chgData name="Henrike Bosman - Bannink" userId="4a824095-c99e-4397-b98c-ef710206c2cb" providerId="ADAL" clId="{6D5CFB70-8FDE-410E-8DD3-E0445A37756F}" dt="2022-12-19T11:31:45.309" v="20" actId="26606"/>
          <ac:picMkLst>
            <pc:docMk/>
            <pc:sldMk cId="2166414548" sldId="256"/>
            <ac:picMk id="5" creationId="{0A42081C-F6DD-35CF-A6EC-5B324715985D}"/>
          </ac:picMkLst>
        </pc:picChg>
      </pc:sldChg>
      <pc:sldChg chg="modSp del mod">
        <pc:chgData name="Henrike Bosman - Bannink" userId="4a824095-c99e-4397-b98c-ef710206c2cb" providerId="ADAL" clId="{6D5CFB70-8FDE-410E-8DD3-E0445A37756F}" dt="2022-12-19T12:40:30.545" v="1262" actId="2696"/>
        <pc:sldMkLst>
          <pc:docMk/>
          <pc:sldMk cId="3056226088" sldId="257"/>
        </pc:sldMkLst>
        <pc:spChg chg="mod">
          <ac:chgData name="Henrike Bosman - Bannink" userId="4a824095-c99e-4397-b98c-ef710206c2cb" providerId="ADAL" clId="{6D5CFB70-8FDE-410E-8DD3-E0445A37756F}" dt="2022-12-19T11:31:40.798" v="7" actId="27636"/>
          <ac:spMkLst>
            <pc:docMk/>
            <pc:sldMk cId="3056226088" sldId="257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992931440" sldId="259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992931440" sldId="259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992931440" sldId="259"/>
            <ac:spMk id="3" creationId="{00000000-0000-0000-0000-000000000000}"/>
          </ac:spMkLst>
        </pc:spChg>
      </pc:sldChg>
      <pc:sldChg chg="add del">
        <pc:chgData name="Henrike Bosman - Bannink" userId="4a824095-c99e-4397-b98c-ef710206c2cb" providerId="ADAL" clId="{6D5CFB70-8FDE-410E-8DD3-E0445A37756F}" dt="2022-12-19T12:40:03.806" v="1260" actId="2696"/>
        <pc:sldMkLst>
          <pc:docMk/>
          <pc:sldMk cId="117735842" sldId="263"/>
        </pc:sldMkLst>
      </pc:sldChg>
      <pc:sldChg chg="add del ord">
        <pc:chgData name="Henrike Bosman - Bannink" userId="4a824095-c99e-4397-b98c-ef710206c2cb" providerId="ADAL" clId="{6D5CFB70-8FDE-410E-8DD3-E0445A37756F}" dt="2022-12-19T12:40:10.108" v="1261" actId="2696"/>
        <pc:sldMkLst>
          <pc:docMk/>
          <pc:sldMk cId="3438603558" sldId="264"/>
        </pc:sldMkLst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513938075" sldId="272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513938075" sldId="272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513938075" sldId="272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460796822" sldId="274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460796822" sldId="274"/>
            <ac:spMk id="2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846089157" sldId="275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846089157" sldId="275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846089157" sldId="275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835" v="11" actId="27636"/>
        <pc:sldMkLst>
          <pc:docMk/>
          <pc:sldMk cId="1068980441" sldId="276"/>
        </pc:sldMkLst>
        <pc:spChg chg="mod">
          <ac:chgData name="Henrike Bosman - Bannink" userId="4a824095-c99e-4397-b98c-ef710206c2cb" providerId="ADAL" clId="{6D5CFB70-8FDE-410E-8DD3-E0445A37756F}" dt="2022-12-19T11:31:40.835" v="11" actId="27636"/>
          <ac:spMkLst>
            <pc:docMk/>
            <pc:sldMk cId="1068980441" sldId="276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068980441" sldId="276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2251450144" sldId="278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251450144" sldId="278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251450144" sldId="278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840" v="12" actId="27636"/>
        <pc:sldMkLst>
          <pc:docMk/>
          <pc:sldMk cId="1511593635" sldId="279"/>
        </pc:sldMkLst>
        <pc:spChg chg="mod">
          <ac:chgData name="Henrike Bosman - Bannink" userId="4a824095-c99e-4397-b98c-ef710206c2cb" providerId="ADAL" clId="{6D5CFB70-8FDE-410E-8DD3-E0445A37756F}" dt="2022-12-19T11:31:40.840" v="12" actId="27636"/>
          <ac:spMkLst>
            <pc:docMk/>
            <pc:sldMk cId="1511593635" sldId="279"/>
            <ac:spMk id="2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4248019027" sldId="280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4248019027" sldId="280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4248019027" sldId="280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211861985" sldId="281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211861985" sldId="281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211861985" sldId="281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849" v="13" actId="27636"/>
        <pc:sldMkLst>
          <pc:docMk/>
          <pc:sldMk cId="1664325866" sldId="282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664325866" sldId="282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849" v="13" actId="27636"/>
          <ac:spMkLst>
            <pc:docMk/>
            <pc:sldMk cId="1664325866" sldId="282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635703707" sldId="283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635703707" sldId="283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635703707" sldId="283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539472038" sldId="284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539472038" sldId="284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539472038" sldId="284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920038297" sldId="285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920038297" sldId="285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920038297" sldId="285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153263753" sldId="286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153263753" sldId="286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153263753" sldId="286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862" v="14" actId="27636"/>
        <pc:sldMkLst>
          <pc:docMk/>
          <pc:sldMk cId="3360453994" sldId="287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360453994" sldId="287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862" v="14" actId="27636"/>
          <ac:spMkLst>
            <pc:docMk/>
            <pc:sldMk cId="3360453994" sldId="287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644939232" sldId="288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644939232" sldId="288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644939232" sldId="288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080676787" sldId="289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080676787" sldId="289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080676787" sldId="289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806" v="8" actId="27636"/>
        <pc:sldMkLst>
          <pc:docMk/>
          <pc:sldMk cId="2931842112" sldId="290"/>
        </pc:sldMkLst>
        <pc:spChg chg="mod">
          <ac:chgData name="Henrike Bosman - Bannink" userId="4a824095-c99e-4397-b98c-ef710206c2cb" providerId="ADAL" clId="{6D5CFB70-8FDE-410E-8DD3-E0445A37756F}" dt="2022-12-19T11:31:40.806" v="8" actId="27636"/>
          <ac:spMkLst>
            <pc:docMk/>
            <pc:sldMk cId="2931842112" sldId="290"/>
            <ac:spMk id="4098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2018795211" sldId="293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018795211" sldId="293"/>
            <ac:spMk id="5123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018795211" sldId="293"/>
            <ac:spMk id="7170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818" v="10" actId="27636"/>
        <pc:sldMkLst>
          <pc:docMk/>
          <pc:sldMk cId="1464219705" sldId="294"/>
        </pc:sldMkLst>
        <pc:spChg chg="mod">
          <ac:chgData name="Henrike Bosman - Bannink" userId="4a824095-c99e-4397-b98c-ef710206c2cb" providerId="ADAL" clId="{6D5CFB70-8FDE-410E-8DD3-E0445A37756F}" dt="2022-12-19T11:31:40.818" v="10" actId="27636"/>
          <ac:spMkLst>
            <pc:docMk/>
            <pc:sldMk cId="1464219705" sldId="294"/>
            <ac:spMk id="6147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464219705" sldId="294"/>
            <ac:spMk id="8194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17282966" sldId="295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17282966" sldId="295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17282966" sldId="295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881" v="16" actId="27636"/>
        <pc:sldMkLst>
          <pc:docMk/>
          <pc:sldMk cId="3464942488" sldId="296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464942488" sldId="296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881" v="16" actId="27636"/>
          <ac:spMkLst>
            <pc:docMk/>
            <pc:sldMk cId="3464942488" sldId="296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356372345" sldId="297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356372345" sldId="297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356372345" sldId="297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143859048" sldId="298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143859048" sldId="298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143859048" sldId="298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058907339" sldId="299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058907339" sldId="299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058907339" sldId="299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811" v="9" actId="27636"/>
        <pc:sldMkLst>
          <pc:docMk/>
          <pc:sldMk cId="3779698387" sldId="300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779698387" sldId="300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811" v="9" actId="27636"/>
          <ac:spMkLst>
            <pc:docMk/>
            <pc:sldMk cId="3779698387" sldId="300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932209452" sldId="301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932209452" sldId="301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932209452" sldId="301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901" v="17" actId="27636"/>
        <pc:sldMkLst>
          <pc:docMk/>
          <pc:sldMk cId="1346769015" sldId="302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346769015" sldId="302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901" v="17" actId="27636"/>
          <ac:spMkLst>
            <pc:docMk/>
            <pc:sldMk cId="1346769015" sldId="302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363380304" sldId="303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363380304" sldId="303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363380304" sldId="303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914" v="18" actId="27636"/>
        <pc:sldMkLst>
          <pc:docMk/>
          <pc:sldMk cId="385858535" sldId="306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85858535" sldId="306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914" v="18" actId="27636"/>
          <ac:spMkLst>
            <pc:docMk/>
            <pc:sldMk cId="385858535" sldId="306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84068623" sldId="307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84068623" sldId="307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84068623" sldId="307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923" v="19" actId="27636"/>
        <pc:sldMkLst>
          <pc:docMk/>
          <pc:sldMk cId="1372593298" sldId="308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372593298" sldId="308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923" v="19" actId="27636"/>
          <ac:spMkLst>
            <pc:docMk/>
            <pc:sldMk cId="1372593298" sldId="308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513569066" sldId="309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513569066" sldId="309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513569066" sldId="309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2785593191" sldId="310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785593191" sldId="310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785593191" sldId="310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483326919" sldId="312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483326919" sldId="312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483326919" sldId="312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705438021" sldId="314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705438021" sldId="314"/>
            <ac:spMk id="58370" creationId="{00000000-0000-0000-0000-000000000000}"/>
          </ac:spMkLst>
        </pc:spChg>
        <pc:picChg chg="mod">
          <ac:chgData name="Henrike Bosman - Bannink" userId="4a824095-c99e-4397-b98c-ef710206c2cb" providerId="ADAL" clId="{6D5CFB70-8FDE-410E-8DD3-E0445A37756F}" dt="2022-12-19T11:31:40.629" v="6"/>
          <ac:picMkLst>
            <pc:docMk/>
            <pc:sldMk cId="705438021" sldId="314"/>
            <ac:picMk id="58372" creationId="{00000000-0000-0000-0000-000000000000}"/>
          </ac:picMkLst>
        </pc:pic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376848606" sldId="317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376848606" sldId="317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376848606" sldId="317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851460432" sldId="319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851460432" sldId="319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851460432" sldId="319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461938480" sldId="320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461938480" sldId="320"/>
            <ac:spMk id="54274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657347578" sldId="323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657347578" sldId="323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657347578" sldId="323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708007904" sldId="324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708007904" sldId="324"/>
            <ac:spMk id="56322" creationId="{00000000-0000-0000-0000-000000000000}"/>
          </ac:spMkLst>
        </pc:spChg>
        <pc:picChg chg="mod">
          <ac:chgData name="Henrike Bosman - Bannink" userId="4a824095-c99e-4397-b98c-ef710206c2cb" providerId="ADAL" clId="{6D5CFB70-8FDE-410E-8DD3-E0445A37756F}" dt="2022-12-19T11:31:40.629" v="6"/>
          <ac:picMkLst>
            <pc:docMk/>
            <pc:sldMk cId="708007904" sldId="324"/>
            <ac:picMk id="56324" creationId="{00000000-0000-0000-0000-000000000000}"/>
          </ac:picMkLst>
        </pc:pic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4257082056" sldId="327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4257082056" sldId="327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4257082056" sldId="327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82591067" sldId="329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82591067" sldId="329"/>
            <ac:spMk id="2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4078130760" sldId="331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4078130760" sldId="331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4078130760" sldId="331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066425068" sldId="332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066425068" sldId="332"/>
            <ac:spMk id="55298" creationId="{00000000-0000-0000-0000-000000000000}"/>
          </ac:spMkLst>
        </pc:spChg>
        <pc:picChg chg="mod">
          <ac:chgData name="Henrike Bosman - Bannink" userId="4a824095-c99e-4397-b98c-ef710206c2cb" providerId="ADAL" clId="{6D5CFB70-8FDE-410E-8DD3-E0445A37756F}" dt="2022-12-19T11:31:40.629" v="6"/>
          <ac:picMkLst>
            <pc:docMk/>
            <pc:sldMk cId="3066425068" sldId="332"/>
            <ac:picMk id="55299" creationId="{00000000-0000-0000-0000-000000000000}"/>
          </ac:picMkLst>
        </pc:pic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325484696" sldId="333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325484696" sldId="333"/>
            <ac:spMk id="65538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430369892" sldId="340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430369892" sldId="340"/>
            <ac:spMk id="3" creationId="{28F3B482-65A3-4BCA-B6FC-659DD8D2EBF9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430369892" sldId="340"/>
            <ac:spMk id="31746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30006557" sldId="346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30006557" sldId="346"/>
            <ac:spMk id="59394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551636329" sldId="347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551636329" sldId="347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551636329" sldId="347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2784926913" sldId="349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784926913" sldId="349"/>
            <ac:spMk id="2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2700527791" sldId="351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700527791" sldId="351"/>
            <ac:spMk id="2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540526472" sldId="352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540526472" sldId="352"/>
            <ac:spMk id="2" creationId="{00000000-0000-0000-0000-000000000000}"/>
          </ac:spMkLst>
        </pc:spChg>
        <pc:picChg chg="mod">
          <ac:chgData name="Henrike Bosman - Bannink" userId="4a824095-c99e-4397-b98c-ef710206c2cb" providerId="ADAL" clId="{6D5CFB70-8FDE-410E-8DD3-E0445A37756F}" dt="2022-12-19T11:31:40.629" v="6"/>
          <ac:picMkLst>
            <pc:docMk/>
            <pc:sldMk cId="540526472" sldId="352"/>
            <ac:picMk id="4" creationId="{00000000-0000-0000-0000-000000000000}"/>
          </ac:picMkLst>
        </pc:pic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391943730" sldId="353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391943730" sldId="353"/>
            <ac:spMk id="2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576395279" sldId="355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576395279" sldId="355"/>
            <ac:spMk id="2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119371413" sldId="356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119371413" sldId="356"/>
            <ac:spMk id="2" creationId="{00000000-0000-0000-0000-000000000000}"/>
          </ac:spMkLst>
        </pc:spChg>
        <pc:picChg chg="mod">
          <ac:chgData name="Henrike Bosman - Bannink" userId="4a824095-c99e-4397-b98c-ef710206c2cb" providerId="ADAL" clId="{6D5CFB70-8FDE-410E-8DD3-E0445A37756F}" dt="2022-12-19T11:31:40.629" v="6"/>
          <ac:picMkLst>
            <pc:docMk/>
            <pc:sldMk cId="3119371413" sldId="356"/>
            <ac:picMk id="4" creationId="{00000000-0000-0000-0000-000000000000}"/>
          </ac:picMkLst>
        </pc:pic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832487875" sldId="357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832487875" sldId="357"/>
            <ac:spMk id="2" creationId="{00000000-0000-0000-0000-000000000000}"/>
          </ac:spMkLst>
        </pc:spChg>
        <pc:picChg chg="mod">
          <ac:chgData name="Henrike Bosman - Bannink" userId="4a824095-c99e-4397-b98c-ef710206c2cb" providerId="ADAL" clId="{6D5CFB70-8FDE-410E-8DD3-E0445A37756F}" dt="2022-12-19T11:31:40.629" v="6"/>
          <ac:picMkLst>
            <pc:docMk/>
            <pc:sldMk cId="3832487875" sldId="357"/>
            <ac:picMk id="4" creationId="{00000000-0000-0000-0000-000000000000}"/>
          </ac:picMkLst>
        </pc:pic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789381732" sldId="358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789381732" sldId="358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789381732" sldId="358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205241188" sldId="360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05241188" sldId="360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05241188" sldId="360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651803330" sldId="361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651803330" sldId="361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651803330" sldId="361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95361159" sldId="362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95361159" sldId="362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95361159" sldId="362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76325372" sldId="363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76325372" sldId="363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76325372" sldId="363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2906951592" sldId="365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2906951592" sldId="365"/>
            <ac:spMk id="2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1734409143" sldId="366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734409143" sldId="366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734409143" sldId="366"/>
            <ac:spMk id="3" creationId="{00000000-0000-0000-0000-000000000000}"/>
          </ac:spMkLst>
        </pc:spChg>
      </pc:sldChg>
      <pc:sldChg chg="modSp">
        <pc:chgData name="Henrike Bosman - Bannink" userId="4a824095-c99e-4397-b98c-ef710206c2cb" providerId="ADAL" clId="{6D5CFB70-8FDE-410E-8DD3-E0445A37756F}" dt="2022-12-19T11:31:40.629" v="6"/>
        <pc:sldMkLst>
          <pc:docMk/>
          <pc:sldMk cId="3686350427" sldId="371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686350427" sldId="371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686350427" sldId="371"/>
            <ac:spMk id="3" creationId="{00000000-0000-0000-0000-000000000000}"/>
          </ac:spMkLst>
        </pc:spChg>
      </pc:sldChg>
      <pc:sldChg chg="modSp mod">
        <pc:chgData name="Henrike Bosman - Bannink" userId="4a824095-c99e-4397-b98c-ef710206c2cb" providerId="ADAL" clId="{6D5CFB70-8FDE-410E-8DD3-E0445A37756F}" dt="2022-12-19T11:31:40.870" v="15" actId="27636"/>
        <pc:sldMkLst>
          <pc:docMk/>
          <pc:sldMk cId="1226536617" sldId="375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1226536617" sldId="375"/>
            <ac:spMk id="2" creationId="{00000000-0000-0000-0000-000000000000}"/>
          </ac:spMkLst>
        </pc:spChg>
        <pc:spChg chg="mod">
          <ac:chgData name="Henrike Bosman - Bannink" userId="4a824095-c99e-4397-b98c-ef710206c2cb" providerId="ADAL" clId="{6D5CFB70-8FDE-410E-8DD3-E0445A37756F}" dt="2022-12-19T11:31:40.870" v="15" actId="27636"/>
          <ac:spMkLst>
            <pc:docMk/>
            <pc:sldMk cId="1226536617" sldId="375"/>
            <ac:spMk id="3" creationId="{00000000-0000-0000-0000-000000000000}"/>
          </ac:spMkLst>
        </pc:spChg>
      </pc:sldChg>
      <pc:sldChg chg="modSp del">
        <pc:chgData name="Henrike Bosman - Bannink" userId="4a824095-c99e-4397-b98c-ef710206c2cb" providerId="ADAL" clId="{6D5CFB70-8FDE-410E-8DD3-E0445A37756F}" dt="2022-12-19T12:42:27.538" v="1290" actId="2696"/>
        <pc:sldMkLst>
          <pc:docMk/>
          <pc:sldMk cId="3862814297" sldId="379"/>
        </pc:sldMkLst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862814297" sldId="379"/>
            <ac:spMk id="2" creationId="{112CA947-4A0F-4AA0-882D-954B5EA64C7D}"/>
          </ac:spMkLst>
        </pc:spChg>
        <pc:spChg chg="mod">
          <ac:chgData name="Henrike Bosman - Bannink" userId="4a824095-c99e-4397-b98c-ef710206c2cb" providerId="ADAL" clId="{6D5CFB70-8FDE-410E-8DD3-E0445A37756F}" dt="2022-12-19T11:31:40.629" v="6"/>
          <ac:spMkLst>
            <pc:docMk/>
            <pc:sldMk cId="3862814297" sldId="379"/>
            <ac:spMk id="3" creationId="{883EB3FA-8849-4EC4-9C84-3FA2E2D62B99}"/>
          </ac:spMkLst>
        </pc:spChg>
      </pc:sldChg>
      <pc:sldChg chg="addSp delSp modSp new mod modNotesTx">
        <pc:chgData name="Henrike Bosman - Bannink" userId="4a824095-c99e-4397-b98c-ef710206c2cb" providerId="ADAL" clId="{6D5CFB70-8FDE-410E-8DD3-E0445A37756F}" dt="2022-12-19T12:27:37.975" v="1259" actId="113"/>
        <pc:sldMkLst>
          <pc:docMk/>
          <pc:sldMk cId="3990582863" sldId="380"/>
        </pc:sldMkLst>
        <pc:spChg chg="del mod">
          <ac:chgData name="Henrike Bosman - Bannink" userId="4a824095-c99e-4397-b98c-ef710206c2cb" providerId="ADAL" clId="{6D5CFB70-8FDE-410E-8DD3-E0445A37756F}" dt="2022-12-19T11:39:25.569" v="212" actId="21"/>
          <ac:spMkLst>
            <pc:docMk/>
            <pc:sldMk cId="3990582863" sldId="380"/>
            <ac:spMk id="2" creationId="{FE98A2BF-4738-4E9B-EA3F-960EEB9D897C}"/>
          </ac:spMkLst>
        </pc:spChg>
        <pc:spChg chg="del mod">
          <ac:chgData name="Henrike Bosman - Bannink" userId="4a824095-c99e-4397-b98c-ef710206c2cb" providerId="ADAL" clId="{6D5CFB70-8FDE-410E-8DD3-E0445A37756F}" dt="2022-12-19T11:32:14.341" v="21" actId="3680"/>
          <ac:spMkLst>
            <pc:docMk/>
            <pc:sldMk cId="3990582863" sldId="380"/>
            <ac:spMk id="3" creationId="{CC908631-616B-26C4-74E6-7F0C6E36293C}"/>
          </ac:spMkLst>
        </pc:spChg>
        <pc:spChg chg="add del mod">
          <ac:chgData name="Henrike Bosman - Bannink" userId="4a824095-c99e-4397-b98c-ef710206c2cb" providerId="ADAL" clId="{6D5CFB70-8FDE-410E-8DD3-E0445A37756F}" dt="2022-12-19T11:38:17.870" v="109" actId="3680"/>
          <ac:spMkLst>
            <pc:docMk/>
            <pc:sldMk cId="3990582863" sldId="380"/>
            <ac:spMk id="6" creationId="{04D30092-26DC-707A-F79A-8F68881E767C}"/>
          </ac:spMkLst>
        </pc:spChg>
        <pc:graphicFrameChg chg="add del mod ord modGraphic">
          <ac:chgData name="Henrike Bosman - Bannink" userId="4a824095-c99e-4397-b98c-ef710206c2cb" providerId="ADAL" clId="{6D5CFB70-8FDE-410E-8DD3-E0445A37756F}" dt="2022-12-19T11:38:09.078" v="108" actId="21"/>
          <ac:graphicFrameMkLst>
            <pc:docMk/>
            <pc:sldMk cId="3990582863" sldId="380"/>
            <ac:graphicFrameMk id="4" creationId="{60EC35FD-9B9C-7EC3-BA3D-5AA24A18B041}"/>
          </ac:graphicFrameMkLst>
        </pc:graphicFrameChg>
        <pc:graphicFrameChg chg="add mod ord modGraphic">
          <ac:chgData name="Henrike Bosman - Bannink" userId="4a824095-c99e-4397-b98c-ef710206c2cb" providerId="ADAL" clId="{6D5CFB70-8FDE-410E-8DD3-E0445A37756F}" dt="2022-12-19T12:27:37.975" v="1259" actId="113"/>
          <ac:graphicFrameMkLst>
            <pc:docMk/>
            <pc:sldMk cId="3990582863" sldId="380"/>
            <ac:graphicFrameMk id="7" creationId="{FD54079F-1A97-FDC6-717A-B9B94A86C24F}"/>
          </ac:graphicFrameMkLst>
        </pc:graphicFrameChg>
      </pc:sldChg>
      <pc:sldChg chg="add del">
        <pc:chgData name="Henrike Bosman - Bannink" userId="4a824095-c99e-4397-b98c-ef710206c2cb" providerId="ADAL" clId="{6D5CFB70-8FDE-410E-8DD3-E0445A37756F}" dt="2022-12-19T11:51:00.738" v="943" actId="2696"/>
        <pc:sldMkLst>
          <pc:docMk/>
          <pc:sldMk cId="3681122781" sldId="381"/>
        </pc:sldMkLst>
      </pc:sldChg>
      <pc:sldChg chg="addSp delSp modSp new mod ord">
        <pc:chgData name="Henrike Bosman - Bannink" userId="4a824095-c99e-4397-b98c-ef710206c2cb" providerId="ADAL" clId="{6D5CFB70-8FDE-410E-8DD3-E0445A37756F}" dt="2022-12-19T13:10:51.943" v="1532" actId="122"/>
        <pc:sldMkLst>
          <pc:docMk/>
          <pc:sldMk cId="729634671" sldId="382"/>
        </pc:sldMkLst>
        <pc:spChg chg="mod">
          <ac:chgData name="Henrike Bosman - Bannink" userId="4a824095-c99e-4397-b98c-ef710206c2cb" providerId="ADAL" clId="{6D5CFB70-8FDE-410E-8DD3-E0445A37756F}" dt="2022-12-19T11:32:47.346" v="63" actId="20577"/>
          <ac:spMkLst>
            <pc:docMk/>
            <pc:sldMk cId="729634671" sldId="382"/>
            <ac:spMk id="2" creationId="{B9AEDA67-44EB-5E65-AA1E-287AF24501ED}"/>
          </ac:spMkLst>
        </pc:spChg>
        <pc:spChg chg="add del">
          <ac:chgData name="Henrike Bosman - Bannink" userId="4a824095-c99e-4397-b98c-ef710206c2cb" providerId="ADAL" clId="{6D5CFB70-8FDE-410E-8DD3-E0445A37756F}" dt="2022-12-19T11:33:09.839" v="66" actId="3680"/>
          <ac:spMkLst>
            <pc:docMk/>
            <pc:sldMk cId="729634671" sldId="382"/>
            <ac:spMk id="3" creationId="{B3E855B7-40B2-DEEF-22AE-A8206691B600}"/>
          </ac:spMkLst>
        </pc:spChg>
        <pc:spChg chg="add del mod">
          <ac:chgData name="Henrike Bosman - Bannink" userId="4a824095-c99e-4397-b98c-ef710206c2cb" providerId="ADAL" clId="{6D5CFB70-8FDE-410E-8DD3-E0445A37756F}" dt="2022-12-19T12:20:22.414" v="946" actId="3680"/>
          <ac:spMkLst>
            <pc:docMk/>
            <pc:sldMk cId="729634671" sldId="382"/>
            <ac:spMk id="7" creationId="{66DBA312-22D0-7B8F-04FE-A6368E696E40}"/>
          </ac:spMkLst>
        </pc:spChg>
        <pc:graphicFrameChg chg="add del mod ord modGraphic">
          <ac:chgData name="Henrike Bosman - Bannink" userId="4a824095-c99e-4397-b98c-ef710206c2cb" providerId="ADAL" clId="{6D5CFB70-8FDE-410E-8DD3-E0445A37756F}" dt="2022-12-19T11:33:04.239" v="65" actId="3680"/>
          <ac:graphicFrameMkLst>
            <pc:docMk/>
            <pc:sldMk cId="729634671" sldId="382"/>
            <ac:graphicFrameMk id="4" creationId="{144CBBE3-391A-F123-6AA8-2C00301F5118}"/>
          </ac:graphicFrameMkLst>
        </pc:graphicFrameChg>
        <pc:graphicFrameChg chg="add del mod ord modGraphic">
          <ac:chgData name="Henrike Bosman - Bannink" userId="4a824095-c99e-4397-b98c-ef710206c2cb" providerId="ADAL" clId="{6D5CFB70-8FDE-410E-8DD3-E0445A37756F}" dt="2022-12-19T12:20:16.501" v="945" actId="478"/>
          <ac:graphicFrameMkLst>
            <pc:docMk/>
            <pc:sldMk cId="729634671" sldId="382"/>
            <ac:graphicFrameMk id="5" creationId="{76F29214-C3F6-8353-10CE-CA76DFA38436}"/>
          </ac:graphicFrameMkLst>
        </pc:graphicFrameChg>
        <pc:graphicFrameChg chg="add mod ord modGraphic">
          <ac:chgData name="Henrike Bosman - Bannink" userId="4a824095-c99e-4397-b98c-ef710206c2cb" providerId="ADAL" clId="{6D5CFB70-8FDE-410E-8DD3-E0445A37756F}" dt="2022-12-19T13:10:51.943" v="1532" actId="122"/>
          <ac:graphicFrameMkLst>
            <pc:docMk/>
            <pc:sldMk cId="729634671" sldId="382"/>
            <ac:graphicFrameMk id="8" creationId="{49C13A92-9BC5-2FF6-FFAA-0C448655CB38}"/>
          </ac:graphicFrameMkLst>
        </pc:graphicFrameChg>
      </pc:sldChg>
      <pc:sldChg chg="modSp new mod">
        <pc:chgData name="Henrike Bosman - Bannink" userId="4a824095-c99e-4397-b98c-ef710206c2cb" providerId="ADAL" clId="{6D5CFB70-8FDE-410E-8DD3-E0445A37756F}" dt="2022-12-19T12:47:49.130" v="1509" actId="20577"/>
        <pc:sldMkLst>
          <pc:docMk/>
          <pc:sldMk cId="2255034540" sldId="383"/>
        </pc:sldMkLst>
        <pc:spChg chg="mod">
          <ac:chgData name="Henrike Bosman - Bannink" userId="4a824095-c99e-4397-b98c-ef710206c2cb" providerId="ADAL" clId="{6D5CFB70-8FDE-410E-8DD3-E0445A37756F}" dt="2022-12-19T12:47:49.130" v="1509" actId="20577"/>
          <ac:spMkLst>
            <pc:docMk/>
            <pc:sldMk cId="2255034540" sldId="383"/>
            <ac:spMk id="3" creationId="{1CD42D3B-7A82-67E2-1AE7-56CFC459ED97}"/>
          </ac:spMkLst>
        </pc:spChg>
      </pc:sldChg>
      <pc:sldChg chg="modSp new mod">
        <pc:chgData name="Henrike Bosman - Bannink" userId="4a824095-c99e-4397-b98c-ef710206c2cb" providerId="ADAL" clId="{6D5CFB70-8FDE-410E-8DD3-E0445A37756F}" dt="2022-12-19T12:46:55.257" v="1443" actId="122"/>
        <pc:sldMkLst>
          <pc:docMk/>
          <pc:sldMk cId="2738589168" sldId="384"/>
        </pc:sldMkLst>
        <pc:spChg chg="mod">
          <ac:chgData name="Henrike Bosman - Bannink" userId="4a824095-c99e-4397-b98c-ef710206c2cb" providerId="ADAL" clId="{6D5CFB70-8FDE-410E-8DD3-E0445A37756F}" dt="2022-12-19T12:46:55.257" v="1443" actId="122"/>
          <ac:spMkLst>
            <pc:docMk/>
            <pc:sldMk cId="2738589168" sldId="384"/>
            <ac:spMk id="3" creationId="{E2F62CE5-B711-B420-628A-517AAD1F0FF8}"/>
          </ac:spMkLst>
        </pc:spChg>
      </pc:sldChg>
      <pc:sldMasterChg chg="del delSldLayout">
        <pc:chgData name="Henrike Bosman - Bannink" userId="4a824095-c99e-4397-b98c-ef710206c2cb" providerId="ADAL" clId="{6D5CFB70-8FDE-410E-8DD3-E0445A37756F}" dt="2022-12-19T12:40:10.108" v="1261" actId="2696"/>
        <pc:sldMasterMkLst>
          <pc:docMk/>
          <pc:sldMasterMk cId="1708165966" sldId="2147483750"/>
        </pc:sldMasterMkLst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2595978847" sldId="2147483751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4130978739" sldId="2147483752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1632028774" sldId="2147483753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2251480373" sldId="2147483754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1092246515" sldId="2147483755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1668093362" sldId="2147483756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3968973155" sldId="2147483757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52345186" sldId="2147483758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2104918225" sldId="2147483759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159912503" sldId="2147483760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875077518" sldId="2147483761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2989612989" sldId="2147483762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3582175052" sldId="2147483763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1319770290" sldId="2147483764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3738041732" sldId="2147483765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4029258533" sldId="2147483766"/>
          </pc:sldLayoutMkLst>
        </pc:sldLayoutChg>
        <pc:sldLayoutChg chg="del">
          <pc:chgData name="Henrike Bosman - Bannink" userId="4a824095-c99e-4397-b98c-ef710206c2cb" providerId="ADAL" clId="{6D5CFB70-8FDE-410E-8DD3-E0445A37756F}" dt="2022-12-19T12:40:10.108" v="1261" actId="2696"/>
          <pc:sldLayoutMkLst>
            <pc:docMk/>
            <pc:sldMasterMk cId="1708165966" sldId="2147483750"/>
            <pc:sldLayoutMk cId="4090266769" sldId="21474837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15201-98CD-4C7A-9EC6-94CC372FDC18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72E11-26F9-46D0-BC50-A93B4B6A91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1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7 maart: </a:t>
            </a:r>
            <a:r>
              <a:rPr lang="nl-NL" dirty="0" err="1"/>
              <a:t>Lables</a:t>
            </a:r>
            <a:r>
              <a:rPr lang="nl-NL" dirty="0"/>
              <a:t> </a:t>
            </a:r>
            <a:r>
              <a:rPr lang="nl-NL" dirty="0" err="1"/>
              <a:t>Jennet</a:t>
            </a:r>
            <a:endParaRPr lang="nl-NL" dirty="0"/>
          </a:p>
          <a:p>
            <a:r>
              <a:rPr lang="nl-NL" dirty="0"/>
              <a:t>14 maart: aflezen lab pluimvee theorie</a:t>
            </a:r>
          </a:p>
          <a:p>
            <a:r>
              <a:rPr lang="nl-NL" dirty="0"/>
              <a:t>21 maart: studiedag</a:t>
            </a:r>
          </a:p>
          <a:p>
            <a:r>
              <a:rPr lang="nl-NL" dirty="0"/>
              <a:t>28 maart: pluimvee bedrijfsbezoek</a:t>
            </a:r>
          </a:p>
          <a:p>
            <a:r>
              <a:rPr lang="nl-NL" dirty="0"/>
              <a:t>4 april: GD Almelo, agrozorgwijzer</a:t>
            </a:r>
          </a:p>
          <a:p>
            <a:r>
              <a:rPr lang="nl-NL" dirty="0"/>
              <a:t>11 april: examen</a:t>
            </a:r>
          </a:p>
          <a:p>
            <a:r>
              <a:rPr lang="nl-NL" dirty="0"/>
              <a:t>18 april: herexamen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216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Sterke benen en klauwen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Zeer vruchtbaar, goed eiwit</a:t>
            </a:r>
          </a:p>
          <a:p>
            <a:pPr eaLnBrk="1" hangingPunct="1"/>
            <a:r>
              <a:rPr lang="nl-NL" altLang="nl-NL" sz="1200" dirty="0"/>
              <a:t>135-140 cm kruishoogte</a:t>
            </a:r>
          </a:p>
          <a:p>
            <a:pPr eaLnBrk="1" hangingPunct="1"/>
            <a:r>
              <a:rPr lang="nl-NL" altLang="nl-NL" sz="1200" dirty="0"/>
              <a:t>Gem. productie 5558 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altLang="nl-NL" sz="12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909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MRIJ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>
                <a:solidFill>
                  <a:prstClr val="black"/>
                </a:solidFill>
              </a:rPr>
              <a:pPr/>
              <a:t>18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47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Hoog eiwit, fraaie vet-eiwitverhouding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Robuust gebouwd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Gem. productie 6441 kg melk, 4,44%vet en 3,66% eiwit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811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dirty="0"/>
              <a:t>Blonde </a:t>
            </a:r>
            <a:r>
              <a:rPr lang="nl-NL" dirty="0" err="1"/>
              <a:t>d’aquitaine</a:t>
            </a:r>
            <a:r>
              <a:rPr lang="nl-NL" dirty="0"/>
              <a:t>: </a:t>
            </a:r>
            <a:r>
              <a:rPr lang="nl-NL" altLang="nl-NL" sz="1200" dirty="0"/>
              <a:t>Lang, hoog</a:t>
            </a:r>
          </a:p>
          <a:p>
            <a:pPr eaLnBrk="1" hangingPunct="1"/>
            <a:r>
              <a:rPr lang="nl-NL" altLang="nl-NL" sz="1200" dirty="0"/>
              <a:t>Hoog slachtrendement, weinig vetaanzet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150 cm kruishoogte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altLang="nl-NL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Limousin:</a:t>
            </a:r>
          </a:p>
          <a:p>
            <a:pPr eaLnBrk="1" hangingPunct="1"/>
            <a:r>
              <a:rPr lang="nl-NL" altLang="nl-NL" sz="1200" dirty="0"/>
              <a:t>Langgerekt, sober</a:t>
            </a:r>
          </a:p>
          <a:p>
            <a:pPr eaLnBrk="1" hangingPunct="1"/>
            <a:r>
              <a:rPr lang="nl-NL" altLang="nl-NL" sz="1200" dirty="0"/>
              <a:t>Royale </a:t>
            </a:r>
            <a:r>
              <a:rPr lang="nl-NL" altLang="nl-NL" sz="1200" dirty="0" err="1"/>
              <a:t>bespiering</a:t>
            </a:r>
            <a:r>
              <a:rPr lang="nl-NL" altLang="nl-NL" sz="1200" dirty="0"/>
              <a:t>, krachtig beenwerk</a:t>
            </a:r>
          </a:p>
          <a:p>
            <a:pPr eaLnBrk="1" hangingPunct="1"/>
            <a:r>
              <a:rPr lang="nl-NL" altLang="nl-NL" sz="1200" dirty="0"/>
              <a:t>Goede vruchtbaarheid en moedereigenschappen</a:t>
            </a:r>
          </a:p>
          <a:p>
            <a:pPr eaLnBrk="1" hangingPunct="1"/>
            <a:r>
              <a:rPr lang="nl-NL" altLang="nl-NL" sz="1200" dirty="0"/>
              <a:t>Sober, neiging tot vetaanzet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Kruishoogte 137 cm</a:t>
            </a:r>
            <a:r>
              <a:rPr lang="nl-NL" altLang="nl-NL" sz="1200" baseline="0" dirty="0"/>
              <a:t> dus veel kleiner dan blonde</a:t>
            </a:r>
            <a:endParaRPr lang="nl-NL" altLang="nl-NL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altLang="nl-NL" sz="12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>
                <a:solidFill>
                  <a:prstClr val="black"/>
                </a:solidFill>
              </a:rPr>
              <a:pPr/>
              <a:t>20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75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Belgisch </a:t>
            </a:r>
            <a:r>
              <a:rPr lang="nl-NL" dirty="0" err="1"/>
              <a:t>Witblauw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>
                <a:solidFill>
                  <a:prstClr val="black"/>
                </a:solidFill>
              </a:rPr>
              <a:pPr/>
              <a:t>21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7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Montbeliarde</a:t>
            </a:r>
            <a:r>
              <a:rPr lang="nl-NL" dirty="0"/>
              <a:t>: </a:t>
            </a:r>
            <a:r>
              <a:rPr lang="nl-NL" altLang="nl-NL" sz="1200" dirty="0"/>
              <a:t>Laag celgetal, goede vruchtbaarheid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Zweeds Roodbont: Laag celgetal, goed vruchtbaar, gezond, Lange levensduur, Hoog afkalfgemak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 err="1"/>
              <a:t>Fleckvieh</a:t>
            </a:r>
            <a:r>
              <a:rPr lang="nl-NL" altLang="nl-NL" sz="1200" dirty="0"/>
              <a:t>: Goede vruchtbaarheid en uiergezondheid, extra omzet en aanwas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altLang="nl-NL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altLang="nl-NL" sz="12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>
                <a:solidFill>
                  <a:prstClr val="black"/>
                </a:solidFill>
              </a:rPr>
              <a:pPr/>
              <a:t>22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94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Prima benen, zwarte/ harde klauwen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Gem. productie 5448 kg melk, 5,85% vet en 4,04% eiwit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386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4,07% vet en 3,38% eiwit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347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DC508-D511-4372-8B52-C2B799B8CEC1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153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Vergelijk</a:t>
            </a:r>
            <a:r>
              <a:rPr lang="nl-NL" baseline="0" dirty="0"/>
              <a:t> maken met mens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DC508-D511-4372-8B52-C2B799B8CEC1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9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Eerste </a:t>
            </a:r>
            <a:r>
              <a:rPr lang="nl-NL" dirty="0" err="1"/>
              <a:t>mn</a:t>
            </a:r>
            <a:r>
              <a:rPr lang="nl-NL" dirty="0"/>
              <a:t> voor vlees, later</a:t>
            </a:r>
            <a:r>
              <a:rPr lang="nl-NL" baseline="0" dirty="0"/>
              <a:t> ook voor trekkracht en melk</a:t>
            </a:r>
          </a:p>
          <a:p>
            <a:endParaRPr lang="nl-NL" baseline="0" dirty="0"/>
          </a:p>
          <a:p>
            <a:r>
              <a:rPr lang="nl-NL" baseline="0" dirty="0"/>
              <a:t>Koeien werden als boerderijdier gehouden en daardoor geen contact meer onderling: per regio ontstaat ander uiterlijk. Daarnaast verandert t uiterlijk ook door het doel.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37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Filmpje</a:t>
            </a:r>
            <a:r>
              <a:rPr lang="nl-NL" baseline="0" dirty="0"/>
              <a:t> vier magen van de koe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9D58E-1364-4EE7-B4B9-760BB07A5F1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156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Filmpje</a:t>
            </a:r>
            <a:r>
              <a:rPr lang="nl-NL" baseline="0" dirty="0"/>
              <a:t> vier magen van de koe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9D58E-1364-4EE7-B4B9-760BB07A5F1D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928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Brainstorm</a:t>
            </a:r>
            <a:r>
              <a:rPr lang="nl-NL" baseline="0" dirty="0"/>
              <a:t> met de klas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653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Behalve de ligboxen is</a:t>
            </a:r>
            <a:r>
              <a:rPr lang="nl-NL" baseline="0" dirty="0"/>
              <a:t> ook de vloer van belang. Er zijn verschillende soorten vloeren. Tijdens dit vak gaan we ons vooral richten op de ligboxstal en haar inrichting. Daarom houd ik het hier kort.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25633-7B64-481F-B157-D2B048AF9311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884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Mpr</a:t>
            </a:r>
            <a:r>
              <a:rPr lang="nl-NL" dirty="0"/>
              <a:t> geeft harde cijfers die</a:t>
            </a:r>
            <a:r>
              <a:rPr lang="nl-NL" baseline="0" dirty="0"/>
              <a:t> helpen bij het maken van beslissingen op het bedrijf. Bijv. over rantsoen of fokbeleid.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68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8442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En nog veel meer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72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89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runderen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376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Bizons en buffels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784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FH </a:t>
            </a:r>
            <a:r>
              <a:rPr lang="nl-NL" dirty="0">
                <a:sym typeface="Wingdings" panose="05000000000000000000" pitchFamily="2" charset="2"/>
              </a:rPr>
              <a:t> HF</a:t>
            </a:r>
          </a:p>
          <a:p>
            <a:r>
              <a:rPr lang="nl-NL" dirty="0">
                <a:sym typeface="Wingdings" panose="05000000000000000000" pitchFamily="2" charset="2"/>
              </a:rPr>
              <a:t>Domesticatie, proces van toenemende afhankelijkheid, gedrag van huisdieren en vee, steeds verandert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1781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Fries</a:t>
            </a:r>
            <a:r>
              <a:rPr lang="nl-NL" baseline="0" dirty="0"/>
              <a:t> Hollands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>
                <a:solidFill>
                  <a:prstClr val="black"/>
                </a:solidFill>
              </a:rPr>
              <a:pPr/>
              <a:t>12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59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 sz="1200" dirty="0"/>
              <a:t>Goede vruchtbaarheid en conditie</a:t>
            </a:r>
          </a:p>
          <a:p>
            <a:pPr eaLnBrk="1" hangingPunct="1"/>
            <a:r>
              <a:rPr lang="nl-NL" altLang="nl-NL" sz="1200" dirty="0"/>
              <a:t>Hoge eiwitvererving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200" dirty="0"/>
              <a:t>4,49% vet en 3,55% eiwit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799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Holstein </a:t>
            </a:r>
            <a:r>
              <a:rPr lang="nl-NL" dirty="0" err="1"/>
              <a:t>Frisian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>
                <a:solidFill>
                  <a:prstClr val="black"/>
                </a:solidFill>
              </a:rPr>
              <a:pPr/>
              <a:t>14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17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Meest gebruikt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72E11-26F9-46D0-BC50-A93B4B6A91B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373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335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7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746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7200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235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1313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7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062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703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illustrati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0A9D8-3611-4613-91F8-21ECD8FEF04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849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397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260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49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92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59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977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13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8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6C30D40-C9FA-442C-8373-CB35EAE01A41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47F77-E397-4355-B7A8-BE37966E55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1373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yEw12s4e8c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CkAu69GqME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0gPjbNw-Lk" TargetMode="External"/><Relationship Id="rId2" Type="http://schemas.openxmlformats.org/officeDocument/2006/relationships/hyperlink" Target="https://www.youtube.com/watch?v=_T8Y03M7bTs&amp;t=7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KVMXMdNILA" TargetMode="External"/><Relationship Id="rId5" Type="http://schemas.openxmlformats.org/officeDocument/2006/relationships/hyperlink" Target="https://www.youtube.com/watch?v=TIKy13ZCMBs" TargetMode="External"/><Relationship Id="rId4" Type="http://schemas.openxmlformats.org/officeDocument/2006/relationships/hyperlink" Target="https://www.youtube.com/watch?v=-1evp2wLw7o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qLyB3EFNu0" TargetMode="External"/><Relationship Id="rId2" Type="http://schemas.openxmlformats.org/officeDocument/2006/relationships/hyperlink" Target="https://www.youtube.com/watch?v=bqkXtV6o-SY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youtube.com/watch?v=QLtxj9O-Yqc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youtube.com/watch?v=KfhDFK2TBmA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80vR7IuY7c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42081C-F6DD-35CF-A6EC-5B3247159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32729" b="110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r>
              <a:rPr lang="nl-NL" dirty="0"/>
              <a:t>Melkveehouderij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nl-NL" dirty="0"/>
              <a:t>De sector, het bedrijf en de koe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641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Hedendaagse fokkerij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Domesticatie</a:t>
            </a:r>
          </a:p>
          <a:p>
            <a:pPr eaLnBrk="1" hangingPunct="1"/>
            <a:r>
              <a:rPr lang="nl-NL" altLang="nl-NL" dirty="0"/>
              <a:t>Selecteren op gewenste eigenschappen</a:t>
            </a:r>
          </a:p>
          <a:p>
            <a:pPr eaLnBrk="1" hangingPunct="1"/>
            <a:r>
              <a:rPr lang="nl-NL" altLang="nl-NL" dirty="0"/>
              <a:t>Fokdoelen</a:t>
            </a:r>
          </a:p>
          <a:p>
            <a:pPr eaLnBrk="1" hangingPunct="1"/>
            <a:endParaRPr lang="nl-NL" altLang="nl-NL" dirty="0"/>
          </a:p>
          <a:p>
            <a:pPr eaLnBrk="1" hangingPunct="1"/>
            <a:r>
              <a:rPr lang="nl-NL" altLang="nl-NL" dirty="0"/>
              <a:t>Ken je een </a:t>
            </a:r>
            <a:r>
              <a:rPr lang="nl-NL" altLang="nl-NL" dirty="0" err="1"/>
              <a:t>fokdoel</a:t>
            </a:r>
            <a:r>
              <a:rPr lang="nl-NL" altLang="nl-NL" dirty="0"/>
              <a:t>?</a:t>
            </a:r>
          </a:p>
          <a:p>
            <a:pPr eaLnBrk="1" hangingPunct="1"/>
            <a:endParaRPr lang="nl-NL" altLang="nl-NL" dirty="0"/>
          </a:p>
          <a:p>
            <a:pPr eaLnBrk="1" hangingPunct="1">
              <a:buFontTx/>
              <a:buNone/>
            </a:pPr>
            <a:endParaRPr lang="nl-NL" alt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283" y="272349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Doelen van rassen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dirty="0"/>
              <a:t>Melkproductie</a:t>
            </a:r>
          </a:p>
          <a:p>
            <a:pPr eaLnBrk="1" hangingPunct="1"/>
            <a:r>
              <a:rPr lang="nl-NL" altLang="nl-NL" dirty="0"/>
              <a:t>Vleesproductie</a:t>
            </a:r>
          </a:p>
          <a:p>
            <a:pPr eaLnBrk="1" hangingPunct="1"/>
            <a:r>
              <a:rPr lang="nl-NL" altLang="nl-NL" dirty="0"/>
              <a:t>Vlees-melk</a:t>
            </a:r>
          </a:p>
          <a:p>
            <a:pPr eaLnBrk="1" hangingPunct="1"/>
            <a:r>
              <a:rPr lang="nl-NL" altLang="nl-NL" dirty="0"/>
              <a:t>Melk-vlees</a:t>
            </a:r>
          </a:p>
          <a:p>
            <a:pPr eaLnBrk="1" hangingPunct="1"/>
            <a:r>
              <a:rPr lang="nl-NL" altLang="nl-NL" dirty="0"/>
              <a:t>Arbeid</a:t>
            </a:r>
          </a:p>
          <a:p>
            <a:pPr eaLnBrk="1" hangingPunct="1"/>
            <a:r>
              <a:rPr lang="nl-NL" altLang="nl-NL" dirty="0"/>
              <a:t>Sport/ hobby (keuring)</a:t>
            </a:r>
          </a:p>
          <a:p>
            <a:pPr eaLnBrk="1" hangingPunct="1"/>
            <a:r>
              <a:rPr lang="nl-NL" altLang="nl-NL" dirty="0"/>
              <a:t>Gezelschap-/ </a:t>
            </a:r>
            <a:r>
              <a:rPr lang="nl-NL" altLang="nl-NL" dirty="0" err="1"/>
              <a:t>parkvee</a:t>
            </a:r>
            <a:endParaRPr lang="nl-NL" altLang="nl-NL" dirty="0"/>
          </a:p>
          <a:p>
            <a:pPr eaLnBrk="1" hangingPunct="1"/>
            <a:r>
              <a:rPr lang="nl-NL" altLang="nl-NL" dirty="0"/>
              <a:t>Begrazing </a:t>
            </a:r>
          </a:p>
          <a:p>
            <a:pPr eaLnBrk="1" hangingPunct="1"/>
            <a:endParaRPr lang="nl-NL" altLang="nl-NL" dirty="0"/>
          </a:p>
        </p:txBody>
      </p:sp>
      <p:sp>
        <p:nvSpPr>
          <p:cNvPr id="2" name="Rechthoek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 </a:t>
            </a:r>
          </a:p>
        </p:txBody>
      </p:sp>
      <p:sp>
        <p:nvSpPr>
          <p:cNvPr id="3" name="Rechthoek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642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Fries-Hollands rund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916833"/>
            <a:ext cx="6018609" cy="415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46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Fries Hollands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35638" y="1940011"/>
            <a:ext cx="4475162" cy="4186153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2800" dirty="0"/>
              <a:t>Melk/ vlees</a:t>
            </a:r>
          </a:p>
          <a:p>
            <a:pPr eaLnBrk="1" hangingPunct="1"/>
            <a:r>
              <a:rPr lang="nl-NL" altLang="nl-NL" sz="2800" dirty="0"/>
              <a:t>Vitaal, zacht karakter, sober</a:t>
            </a:r>
          </a:p>
          <a:p>
            <a:pPr eaLnBrk="1" hangingPunct="1"/>
            <a:r>
              <a:rPr lang="nl-NL" altLang="nl-NL" sz="2800" dirty="0"/>
              <a:t>135-140 cm kruishoogte</a:t>
            </a:r>
          </a:p>
          <a:p>
            <a:pPr eaLnBrk="1" hangingPunct="1"/>
            <a:r>
              <a:rPr lang="nl-NL" altLang="nl-NL" sz="2800" dirty="0"/>
              <a:t>Gem. productie 6306 kg melk</a:t>
            </a:r>
          </a:p>
        </p:txBody>
      </p:sp>
      <p:pic>
        <p:nvPicPr>
          <p:cNvPr id="54277" name="Picture 5" descr="moeder_devennenjob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5" y="2401888"/>
            <a:ext cx="4176713" cy="292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938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Holstein </a:t>
            </a:r>
            <a:r>
              <a:rPr lang="nl-NL" dirty="0" err="1"/>
              <a:t>Frisian</a:t>
            </a:r>
            <a:r>
              <a:rPr lang="nl-NL" dirty="0"/>
              <a:t> ZB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52" y="1845734"/>
            <a:ext cx="5889353" cy="4204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1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Holstein </a:t>
            </a:r>
            <a:r>
              <a:rPr lang="nl-NL" altLang="nl-NL" dirty="0" err="1"/>
              <a:t>Frisian</a:t>
            </a:r>
            <a:endParaRPr lang="nl-NL" altLang="nl-NL" dirty="0"/>
          </a:p>
        </p:txBody>
      </p:sp>
      <p:pic>
        <p:nvPicPr>
          <p:cNvPr id="55299" name="Picture 3" descr="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3001169"/>
            <a:ext cx="1905000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015066"/>
            <a:ext cx="8147248" cy="45259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nl-NL" altLang="nl-NL" dirty="0"/>
              <a:t>Melk</a:t>
            </a:r>
          </a:p>
          <a:p>
            <a:pPr eaLnBrk="1" hangingPunct="1"/>
            <a:r>
              <a:rPr lang="nl-NL" altLang="nl-NL" dirty="0"/>
              <a:t>In VS ontwikkeld uit FH</a:t>
            </a:r>
          </a:p>
          <a:p>
            <a:pPr eaLnBrk="1" hangingPunct="1"/>
            <a:r>
              <a:rPr lang="nl-NL" altLang="nl-NL" dirty="0"/>
              <a:t>145-148 cm kruishoogte</a:t>
            </a:r>
          </a:p>
          <a:p>
            <a:pPr eaLnBrk="1" hangingPunct="1"/>
            <a:r>
              <a:rPr lang="nl-NL" altLang="nl-NL" dirty="0"/>
              <a:t>Gem. productie 8767 kg melk, 4,27% vet en 3,46% eiwit</a:t>
            </a:r>
          </a:p>
        </p:txBody>
      </p:sp>
    </p:spTree>
    <p:extLst>
      <p:ext uri="{BB962C8B-B14F-4D97-AF65-F5344CB8AC3E}">
        <p14:creationId xmlns:p14="http://schemas.microsoft.com/office/powerpoint/2010/main" val="3066425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Red Holstein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02176" y="1970903"/>
            <a:ext cx="10493045" cy="4525963"/>
          </a:xfrm>
          <a:noFill/>
        </p:spPr>
        <p:txBody>
          <a:bodyPr/>
          <a:lstStyle/>
          <a:p>
            <a:pPr eaLnBrk="1" hangingPunct="1"/>
            <a:r>
              <a:rPr lang="nl-NL" altLang="nl-NL" sz="2800" dirty="0"/>
              <a:t>Rode Holstein </a:t>
            </a:r>
            <a:r>
              <a:rPr lang="nl-NL" altLang="nl-NL" sz="2800" dirty="0" err="1"/>
              <a:t>Frisian</a:t>
            </a:r>
            <a:endParaRPr lang="nl-NL" altLang="nl-NL" sz="2800" dirty="0"/>
          </a:p>
          <a:p>
            <a:pPr eaLnBrk="1" hangingPunct="1"/>
            <a:r>
              <a:rPr lang="nl-NL" altLang="nl-NL" sz="2800" dirty="0"/>
              <a:t>Gem. productie 8179 kg melk, 4,49% vet en 3,56% eiwit</a:t>
            </a:r>
          </a:p>
          <a:p>
            <a:pPr eaLnBrk="1" hangingPunct="1"/>
            <a:endParaRPr lang="nl-NL" altLang="nl-NL" sz="2800" dirty="0"/>
          </a:p>
          <a:p>
            <a:pPr eaLnBrk="1" hangingPunct="1"/>
            <a:endParaRPr lang="nl-NL" altLang="nl-NL" sz="2800" dirty="0"/>
          </a:p>
        </p:txBody>
      </p:sp>
      <p:pic>
        <p:nvPicPr>
          <p:cNvPr id="16389" name="Picture 7" descr="dbupload?id=56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29" y="3286679"/>
            <a:ext cx="3781425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484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Groninger Blaarkop</a:t>
            </a:r>
          </a:p>
        </p:txBody>
      </p:sp>
      <p:pic>
        <p:nvPicPr>
          <p:cNvPr id="58372" name="Picture 4" descr="blaarko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11" y="3768323"/>
            <a:ext cx="3810000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3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2015927"/>
            <a:ext cx="8219256" cy="4525963"/>
          </a:xfrm>
          <a:noFill/>
        </p:spPr>
        <p:txBody>
          <a:bodyPr/>
          <a:lstStyle/>
          <a:p>
            <a:pPr eaLnBrk="1" hangingPunct="1"/>
            <a:r>
              <a:rPr lang="nl-NL" altLang="nl-NL" sz="2800" dirty="0"/>
              <a:t>Melk/ vlees</a:t>
            </a:r>
          </a:p>
          <a:p>
            <a:pPr eaLnBrk="1" hangingPunct="1"/>
            <a:r>
              <a:rPr lang="nl-NL" altLang="nl-NL" sz="2800" dirty="0"/>
              <a:t>Ook in rood</a:t>
            </a:r>
          </a:p>
          <a:p>
            <a:pPr eaLnBrk="1" hangingPunct="1"/>
            <a:r>
              <a:rPr lang="nl-NL" altLang="nl-NL" sz="2800" dirty="0" err="1"/>
              <a:t>Bespierder</a:t>
            </a:r>
            <a:r>
              <a:rPr lang="nl-NL" altLang="nl-NL" sz="2800" dirty="0"/>
              <a:t> dan HF</a:t>
            </a:r>
          </a:p>
          <a:p>
            <a:pPr eaLnBrk="1" hangingPunct="1"/>
            <a:endParaRPr lang="nl-NL" altLang="nl-NL" sz="2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FEDB4C-7F18-44EE-B95A-8E9FE006E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84" y="531044"/>
            <a:ext cx="4311820" cy="280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438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MRIJ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24" y="1916832"/>
            <a:ext cx="6313220" cy="4187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3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Maas-Rijn-IJssel</a:t>
            </a:r>
          </a:p>
        </p:txBody>
      </p:sp>
      <p:pic>
        <p:nvPicPr>
          <p:cNvPr id="56324" name="Picture 4" descr="puck2-thumb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45" y="3094254"/>
            <a:ext cx="2161309" cy="153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3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71934" y="707587"/>
            <a:ext cx="8363272" cy="45259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nl-NL" altLang="nl-NL" sz="2800" dirty="0"/>
              <a:t>Melk/ vlees</a:t>
            </a:r>
          </a:p>
          <a:p>
            <a:pPr eaLnBrk="1" hangingPunct="1"/>
            <a:r>
              <a:rPr lang="nl-NL" altLang="nl-NL" sz="2800" dirty="0"/>
              <a:t>Sober, zacht karakter</a:t>
            </a:r>
          </a:p>
          <a:p>
            <a:pPr eaLnBrk="1" hangingPunct="1"/>
            <a:r>
              <a:rPr lang="nl-NL" altLang="nl-NL" sz="2800" dirty="0"/>
              <a:t>135 cm kruishoogte</a:t>
            </a:r>
          </a:p>
          <a:p>
            <a:pPr eaLnBrk="1" hangingPunct="1"/>
            <a:r>
              <a:rPr lang="nl-NL" altLang="nl-NL" sz="2800" dirty="0"/>
              <a:t>Slachtrendement hoog</a:t>
            </a:r>
          </a:p>
          <a:p>
            <a:pPr eaLnBrk="1" hangingPunct="1"/>
            <a:endParaRPr lang="nl-NL" altLang="nl-NL" sz="2800" dirty="0"/>
          </a:p>
        </p:txBody>
      </p:sp>
    </p:spTree>
    <p:extLst>
      <p:ext uri="{BB962C8B-B14F-4D97-AF65-F5344CB8AC3E}">
        <p14:creationId xmlns:p14="http://schemas.microsoft.com/office/powerpoint/2010/main" val="70800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EDA67-44EB-5E65-AA1E-287AF245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Vandaag</a:t>
            </a:r>
          </a:p>
        </p:txBody>
      </p:sp>
      <p:graphicFrame>
        <p:nvGraphicFramePr>
          <p:cNvPr id="8" name="Tabel 8">
            <a:extLst>
              <a:ext uri="{FF2B5EF4-FFF2-40B4-BE49-F238E27FC236}">
                <a16:creationId xmlns:a16="http://schemas.microsoft.com/office/drawing/2014/main" id="{49C13A92-9BC5-2FF6-FFAA-0C448655CB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527970"/>
              </p:ext>
            </p:extLst>
          </p:nvPr>
        </p:nvGraphicFramePr>
        <p:xfrm>
          <a:off x="1103313" y="2052637"/>
          <a:ext cx="9518758" cy="3245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8758">
                  <a:extLst>
                    <a:ext uri="{9D8B030D-6E8A-4147-A177-3AD203B41FA5}">
                      <a16:colId xmlns:a16="http://schemas.microsoft.com/office/drawing/2014/main" val="269269659"/>
                    </a:ext>
                  </a:extLst>
                </a:gridCol>
              </a:tblGrid>
              <a:tr h="3245873"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2800" dirty="0"/>
                        <a:t>Terugblik GD en praktijkles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2800" dirty="0"/>
                        <a:t>Samen nakijken: medicijngebruik praktijk,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nl-NL" sz="2800" dirty="0" err="1"/>
                        <a:t>opdr</a:t>
                      </a:r>
                      <a:r>
                        <a:rPr lang="nl-NL" sz="2800" dirty="0"/>
                        <a:t>. dierwelzijn 1, 3, 4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2800" dirty="0"/>
                        <a:t>Introductie melkvee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2800" i="1" dirty="0"/>
                        <a:t>Anatomie, fysiologie herkauwer en bewust kijken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2800" i="1" dirty="0"/>
                        <a:t>Tijdlijn rund maken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2800" dirty="0"/>
                        <a:t>Flyer medicijn inleveren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21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634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0C6658F-46E9-4012-B2D3-17ADE0688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664" y="3669878"/>
            <a:ext cx="4599648" cy="30544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Vleesrassen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Blonde </a:t>
            </a:r>
            <a:r>
              <a:rPr lang="nl-NL" dirty="0" err="1"/>
              <a:t>d’aquitaine</a:t>
            </a:r>
            <a:endParaRPr lang="nl-NL" dirty="0"/>
          </a:p>
          <a:p>
            <a:r>
              <a:rPr lang="nl-NL" dirty="0"/>
              <a:t>Limousin</a:t>
            </a:r>
          </a:p>
          <a:p>
            <a:r>
              <a:rPr lang="nl-NL" dirty="0" err="1"/>
              <a:t>Charolais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031" y="319356"/>
            <a:ext cx="4286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0C517EF-8798-4579-BAE1-9C925109C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45" y="2319590"/>
            <a:ext cx="4719143" cy="315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8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Belgisch Witblauwe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810545"/>
            <a:ext cx="6303973" cy="424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Inkruisen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Montbéliarde</a:t>
            </a:r>
            <a:endParaRPr lang="nl-NL" dirty="0"/>
          </a:p>
          <a:p>
            <a:r>
              <a:rPr lang="nl-NL" dirty="0"/>
              <a:t>Zweeds Roodbont</a:t>
            </a:r>
          </a:p>
          <a:p>
            <a:r>
              <a:rPr lang="nl-NL" dirty="0" err="1"/>
              <a:t>Fleckvieh</a:t>
            </a:r>
            <a:endParaRPr lang="nl-NL" dirty="0"/>
          </a:p>
          <a:p>
            <a:r>
              <a:rPr lang="nl-NL" dirty="0"/>
              <a:t>Brown Swiss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13" y="156215"/>
            <a:ext cx="4248472" cy="299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1A8306B-210B-46D9-90E0-F1C44081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41" y="1417697"/>
            <a:ext cx="3647852" cy="258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EA56522-9AA3-4011-9E66-CAD88CBD3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905" y="3105486"/>
            <a:ext cx="5100621" cy="326733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8EBFF3E-014B-4AEA-9BE7-D848B3820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741" y="4137715"/>
            <a:ext cx="3647852" cy="26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8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Jersey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2007974"/>
            <a:ext cx="7992888" cy="45259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nl-NL" altLang="nl-NL" sz="2800" dirty="0"/>
              <a:t>Melkproductie</a:t>
            </a:r>
          </a:p>
          <a:p>
            <a:pPr eaLnBrk="1" hangingPunct="1"/>
            <a:r>
              <a:rPr lang="nl-NL" altLang="nl-NL" sz="2800" dirty="0"/>
              <a:t>Kalft makkelijk af</a:t>
            </a:r>
          </a:p>
          <a:p>
            <a:pPr eaLnBrk="1" hangingPunct="1"/>
            <a:r>
              <a:rPr lang="nl-NL" altLang="nl-NL" sz="2800" dirty="0"/>
              <a:t>Zetten zeer efficiënt voer om in melk</a:t>
            </a:r>
          </a:p>
          <a:p>
            <a:pPr eaLnBrk="1" hangingPunct="1"/>
            <a:r>
              <a:rPr lang="nl-NL" altLang="nl-NL" sz="2800" dirty="0"/>
              <a:t>125 cm kruishoogte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EA4F5C1-E2DF-4F64-909A-D290EBEAB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736" y="1962944"/>
            <a:ext cx="5494865" cy="3654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369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Lakenvelder</a:t>
            </a:r>
          </a:p>
        </p:txBody>
      </p:sp>
      <p:pic>
        <p:nvPicPr>
          <p:cNvPr id="59396" name="Picture 4" descr="Lakenvelder_02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63" y="478033"/>
            <a:ext cx="4553850" cy="286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534884"/>
            <a:ext cx="8147248" cy="4525963"/>
          </a:xfrm>
          <a:noFill/>
        </p:spPr>
        <p:txBody>
          <a:bodyPr/>
          <a:lstStyle/>
          <a:p>
            <a:pPr eaLnBrk="1" hangingPunct="1"/>
            <a:r>
              <a:rPr lang="nl-NL" altLang="nl-NL" sz="2800" dirty="0"/>
              <a:t>Vlees/ melk/ </a:t>
            </a:r>
            <a:r>
              <a:rPr lang="nl-NL" altLang="nl-NL" sz="2800" dirty="0" err="1"/>
              <a:t>parkvee</a:t>
            </a:r>
            <a:endParaRPr lang="nl-NL" altLang="nl-NL" sz="2800" dirty="0"/>
          </a:p>
          <a:p>
            <a:pPr eaLnBrk="1" hangingPunct="1"/>
            <a:r>
              <a:rPr lang="nl-NL" altLang="nl-NL" sz="2800" dirty="0"/>
              <a:t>Ook in rood</a:t>
            </a:r>
          </a:p>
          <a:p>
            <a:pPr eaLnBrk="1" hangingPunct="1"/>
            <a:r>
              <a:rPr lang="nl-NL" altLang="nl-NL" sz="2800" dirty="0"/>
              <a:t>132 cm kruishoogte</a:t>
            </a:r>
          </a:p>
          <a:p>
            <a:pPr eaLnBrk="1" hangingPunct="1"/>
            <a:r>
              <a:rPr lang="nl-NL" altLang="nl-NL" sz="2800" dirty="0"/>
              <a:t>Gem. productie 3639 kg melk </a:t>
            </a:r>
          </a:p>
          <a:p>
            <a:pPr eaLnBrk="1" hangingPunct="1"/>
            <a:endParaRPr lang="nl-NL" altLang="nl-NL" sz="2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FCE8F65-8BE2-4701-B815-EBC4AE2A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40" y="3657600"/>
            <a:ext cx="6001173" cy="252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06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6000" dirty="0"/>
              <a:t>Anatomie en fysiologie van de herkauwer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295" y="4066939"/>
            <a:ext cx="3942495" cy="22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38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Skelet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33" y="1011981"/>
            <a:ext cx="7642747" cy="442135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657224" y="5761121"/>
            <a:ext cx="4891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4"/>
              </a:rPr>
              <a:t>https://www.youtube.com/watch?v=KyEw12s4e8c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0796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Wervels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Halswervels</a:t>
            </a:r>
          </a:p>
          <a:p>
            <a:r>
              <a:rPr lang="nl-NL" dirty="0"/>
              <a:t>Rugwervels</a:t>
            </a:r>
          </a:p>
          <a:p>
            <a:r>
              <a:rPr lang="nl-NL" dirty="0"/>
              <a:t>Lendenwervels</a:t>
            </a:r>
          </a:p>
          <a:p>
            <a:r>
              <a:rPr lang="nl-NL" dirty="0"/>
              <a:t>Staartwervels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89" y="2073100"/>
            <a:ext cx="5483085" cy="316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al 3"/>
          <p:cNvSpPr/>
          <p:nvPr/>
        </p:nvSpPr>
        <p:spPr>
          <a:xfrm>
            <a:off x="5229320" y="2170132"/>
            <a:ext cx="1152128" cy="107912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/>
          <p:cNvSpPr/>
          <p:nvPr/>
        </p:nvSpPr>
        <p:spPr>
          <a:xfrm>
            <a:off x="6259840" y="2313649"/>
            <a:ext cx="1944216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8037684" y="2191550"/>
            <a:ext cx="1224136" cy="86409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9112968" y="2191550"/>
            <a:ext cx="1162605" cy="72008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60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Voorbeen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7030A0"/>
                </a:solidFill>
              </a:rPr>
              <a:t>Klauwbeen</a:t>
            </a:r>
          </a:p>
          <a:p>
            <a:r>
              <a:rPr lang="nl-NL" dirty="0">
                <a:solidFill>
                  <a:srgbClr val="00B050"/>
                </a:solidFill>
              </a:rPr>
              <a:t>Kroonbeen</a:t>
            </a:r>
          </a:p>
          <a:p>
            <a:r>
              <a:rPr lang="nl-NL" dirty="0">
                <a:solidFill>
                  <a:srgbClr val="FF0000"/>
                </a:solidFill>
              </a:rPr>
              <a:t>Kootbeen</a:t>
            </a:r>
          </a:p>
          <a:p>
            <a:r>
              <a:rPr lang="nl-NL" dirty="0" err="1">
                <a:solidFill>
                  <a:srgbClr val="FFC000"/>
                </a:solidFill>
              </a:rPr>
              <a:t>Voorpijp</a:t>
            </a:r>
            <a:endParaRPr lang="nl-NL" dirty="0">
              <a:solidFill>
                <a:srgbClr val="FFC000"/>
              </a:solidFill>
            </a:endParaRPr>
          </a:p>
          <a:p>
            <a:r>
              <a:rPr lang="nl-NL" dirty="0">
                <a:solidFill>
                  <a:srgbClr val="FFFF00"/>
                </a:solidFill>
              </a:rPr>
              <a:t>Onderarmbeen</a:t>
            </a:r>
          </a:p>
          <a:p>
            <a:r>
              <a:rPr lang="nl-NL" dirty="0">
                <a:solidFill>
                  <a:srgbClr val="00B0F0"/>
                </a:solidFill>
              </a:rPr>
              <a:t>Opperarmbeen</a:t>
            </a:r>
          </a:p>
          <a:p>
            <a:r>
              <a:rPr lang="nl-NL" dirty="0">
                <a:solidFill>
                  <a:srgbClr val="FB1598"/>
                </a:solidFill>
              </a:rPr>
              <a:t>Schouderblad </a:t>
            </a:r>
          </a:p>
          <a:p>
            <a:endParaRPr lang="nl-NL" dirty="0"/>
          </a:p>
          <a:p>
            <a:r>
              <a:rPr lang="nl-NL" dirty="0"/>
              <a:t>Tussen twee botten: gewricht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-130" r="52058" b="130"/>
          <a:stretch/>
        </p:blipFill>
        <p:spPr bwMode="auto">
          <a:xfrm>
            <a:off x="5870097" y="637194"/>
            <a:ext cx="2092036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7"/>
          <a:stretch/>
        </p:blipFill>
        <p:spPr>
          <a:xfrm>
            <a:off x="8370990" y="684993"/>
            <a:ext cx="2124372" cy="518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80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 en organen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organen ken je?</a:t>
            </a:r>
          </a:p>
          <a:p>
            <a:endParaRPr lang="nl-NL" dirty="0"/>
          </a:p>
          <a:p>
            <a:r>
              <a:rPr lang="nl-NL" dirty="0"/>
              <a:t>Wat doen deze organen?</a:t>
            </a:r>
          </a:p>
        </p:txBody>
      </p:sp>
    </p:spTree>
    <p:extLst>
      <p:ext uri="{BB962C8B-B14F-4D97-AF65-F5344CB8AC3E}">
        <p14:creationId xmlns:p14="http://schemas.microsoft.com/office/powerpoint/2010/main" val="225145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FD54079F-1A97-FDC6-717A-B9B94A86C2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245099"/>
              </p:ext>
            </p:extLst>
          </p:nvPr>
        </p:nvGraphicFramePr>
        <p:xfrm>
          <a:off x="952999" y="277638"/>
          <a:ext cx="10370529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843">
                  <a:extLst>
                    <a:ext uri="{9D8B030D-6E8A-4147-A177-3AD203B41FA5}">
                      <a16:colId xmlns:a16="http://schemas.microsoft.com/office/drawing/2014/main" val="2494113344"/>
                    </a:ext>
                  </a:extLst>
                </a:gridCol>
                <a:gridCol w="3456843">
                  <a:extLst>
                    <a:ext uri="{9D8B030D-6E8A-4147-A177-3AD203B41FA5}">
                      <a16:colId xmlns:a16="http://schemas.microsoft.com/office/drawing/2014/main" val="2554077574"/>
                    </a:ext>
                  </a:extLst>
                </a:gridCol>
                <a:gridCol w="3456843">
                  <a:extLst>
                    <a:ext uri="{9D8B030D-6E8A-4147-A177-3AD203B41FA5}">
                      <a16:colId xmlns:a16="http://schemas.microsoft.com/office/drawing/2014/main" val="2359549820"/>
                    </a:ext>
                  </a:extLst>
                </a:gridCol>
              </a:tblGrid>
              <a:tr h="325632"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Programma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Bijzonderheden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20320"/>
                  </a:ext>
                </a:extLst>
              </a:tr>
              <a:tr h="511204">
                <a:tc>
                  <a:txBody>
                    <a:bodyPr/>
                    <a:lstStyle/>
                    <a:p>
                      <a:r>
                        <a:rPr lang="nl-NL" dirty="0"/>
                        <a:t>20 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Melkvee; anatomie, tijdlijn, fokkerij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01255"/>
                  </a:ext>
                </a:extLst>
              </a:tr>
              <a:tr h="511204">
                <a:tc>
                  <a:txBody>
                    <a:bodyPr/>
                    <a:lstStyle/>
                    <a:p>
                      <a:r>
                        <a:rPr lang="nl-NL" dirty="0"/>
                        <a:t>10 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Melkvee; voortplanting, uiergezondheid MPR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Oefenen casussen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348326"/>
                  </a:ext>
                </a:extLst>
              </a:tr>
              <a:tr h="511204">
                <a:tc>
                  <a:txBody>
                    <a:bodyPr/>
                    <a:lstStyle/>
                    <a:p>
                      <a:r>
                        <a:rPr lang="nl-NL" dirty="0"/>
                        <a:t>17 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Melkvee; voeding, bedrijfsbezoek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798013"/>
                  </a:ext>
                </a:extLst>
              </a:tr>
              <a:tr h="730292">
                <a:tc>
                  <a:txBody>
                    <a:bodyPr/>
                    <a:lstStyle/>
                    <a:p>
                      <a:r>
                        <a:rPr lang="nl-NL" dirty="0"/>
                        <a:t>24 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Melkvee; praktijkles dierenarts en jongvee (conditie)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107001"/>
                  </a:ext>
                </a:extLst>
              </a:tr>
              <a:tr h="730292">
                <a:tc>
                  <a:txBody>
                    <a:bodyPr/>
                    <a:lstStyle/>
                    <a:p>
                      <a:r>
                        <a:rPr lang="nl-NL" dirty="0"/>
                        <a:t>31 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Melkvee; praktijkles dierenarts en jongvee (conditie)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696461"/>
                  </a:ext>
                </a:extLst>
              </a:tr>
              <a:tr h="511204">
                <a:tc>
                  <a:txBody>
                    <a:bodyPr/>
                    <a:lstStyle/>
                    <a:p>
                      <a:r>
                        <a:rPr lang="nl-NL" dirty="0"/>
                        <a:t>7 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Vleesvee/ vleeskalveren met bedrijfsbezoek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150682"/>
                  </a:ext>
                </a:extLst>
              </a:tr>
              <a:tr h="325632">
                <a:tc>
                  <a:txBody>
                    <a:bodyPr/>
                    <a:lstStyle/>
                    <a:p>
                      <a:r>
                        <a:rPr lang="nl-NL" dirty="0"/>
                        <a:t>14 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Varken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Oefenen casussen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623666"/>
                  </a:ext>
                </a:extLst>
              </a:tr>
              <a:tr h="325632">
                <a:tc>
                  <a:txBody>
                    <a:bodyPr/>
                    <a:lstStyle/>
                    <a:p>
                      <a:r>
                        <a:rPr lang="nl-NL" dirty="0"/>
                        <a:t>21 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Varken; bedrijfsbezoek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968099"/>
                  </a:ext>
                </a:extLst>
              </a:tr>
              <a:tr h="325632">
                <a:tc>
                  <a:txBody>
                    <a:bodyPr/>
                    <a:lstStyle/>
                    <a:p>
                      <a:r>
                        <a:rPr lang="nl-NL" dirty="0"/>
                        <a:t>28 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/>
                        <a:t>Voorjaarsvakantie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81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582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4336" y="908720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nl-NL" dirty="0"/>
              <a:t>De koe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810733" y="1772816"/>
            <a:ext cx="3538736" cy="639762"/>
          </a:xfrm>
        </p:spPr>
        <p:txBody>
          <a:bodyPr/>
          <a:lstStyle/>
          <a:p>
            <a:r>
              <a:rPr lang="nl-NL" dirty="0"/>
              <a:t>Borstholte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711624" y="2610032"/>
            <a:ext cx="2170584" cy="355982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Hart</a:t>
            </a:r>
          </a:p>
          <a:p>
            <a:r>
              <a:rPr lang="nl-NL" dirty="0"/>
              <a:t>Longen 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600056" y="1724964"/>
            <a:ext cx="3610744" cy="639762"/>
          </a:xfrm>
        </p:spPr>
        <p:txBody>
          <a:bodyPr/>
          <a:lstStyle/>
          <a:p>
            <a:r>
              <a:rPr lang="nl-NL" dirty="0"/>
              <a:t>Buikholte 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7320136" y="2492896"/>
            <a:ext cx="2376264" cy="3951288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Magen</a:t>
            </a:r>
          </a:p>
          <a:p>
            <a:r>
              <a:rPr lang="nl-NL" dirty="0"/>
              <a:t>Darmen</a:t>
            </a:r>
          </a:p>
          <a:p>
            <a:r>
              <a:rPr lang="nl-NL" dirty="0"/>
              <a:t>Blaas</a:t>
            </a:r>
          </a:p>
          <a:p>
            <a:r>
              <a:rPr lang="nl-NL" dirty="0"/>
              <a:t>Baarmoeder</a:t>
            </a:r>
          </a:p>
          <a:p>
            <a:r>
              <a:rPr lang="nl-NL" dirty="0"/>
              <a:t>Lever</a:t>
            </a:r>
          </a:p>
          <a:p>
            <a:r>
              <a:rPr lang="nl-NL" dirty="0"/>
              <a:t>Nieren </a:t>
            </a:r>
          </a:p>
          <a:p>
            <a:r>
              <a:rPr lang="nl-NL" dirty="0"/>
              <a:t>Milt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348044" y="2276872"/>
            <a:ext cx="738664" cy="388843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nl-NL" sz="3600" b="1" dirty="0"/>
              <a:t>Middenrif </a:t>
            </a:r>
          </a:p>
        </p:txBody>
      </p:sp>
    </p:spTree>
    <p:extLst>
      <p:ext uri="{BB962C8B-B14F-4D97-AF65-F5344CB8AC3E}">
        <p14:creationId xmlns:p14="http://schemas.microsoft.com/office/powerpoint/2010/main" val="15115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Lucht via neus </a:t>
            </a:r>
            <a:r>
              <a:rPr lang="nl-NL" dirty="0">
                <a:sym typeface="Wingdings" pitchFamily="2" charset="2"/>
              </a:rPr>
              <a:t> keel  luchtpijp  longen</a:t>
            </a:r>
          </a:p>
          <a:p>
            <a:r>
              <a:rPr lang="nl-NL" dirty="0">
                <a:sym typeface="Wingdings" pitchFamily="2" charset="2"/>
              </a:rPr>
              <a:t>Longblaasjes</a:t>
            </a:r>
          </a:p>
          <a:p>
            <a:endParaRPr lang="nl-NL" dirty="0">
              <a:sym typeface="Wingdings" pitchFamily="2" charset="2"/>
            </a:endParaRPr>
          </a:p>
          <a:p>
            <a:r>
              <a:rPr lang="nl-NL" dirty="0">
                <a:sym typeface="Wingdings" pitchFamily="2" charset="2"/>
              </a:rPr>
              <a:t>Zuurstof</a:t>
            </a:r>
          </a:p>
          <a:p>
            <a:r>
              <a:rPr lang="nl-NL" dirty="0">
                <a:sym typeface="Wingdings" pitchFamily="2" charset="2"/>
              </a:rPr>
              <a:t>Koolstofdioxide </a:t>
            </a: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3501009"/>
            <a:ext cx="3870102" cy="251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019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Hart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Pompt bloed rond</a:t>
            </a:r>
          </a:p>
          <a:p>
            <a:r>
              <a:rPr lang="nl-NL" dirty="0"/>
              <a:t>Aders</a:t>
            </a:r>
          </a:p>
          <a:p>
            <a:r>
              <a:rPr lang="nl-NL" dirty="0"/>
              <a:t>Slagaders</a:t>
            </a:r>
          </a:p>
          <a:p>
            <a:r>
              <a:rPr lang="nl-NL" dirty="0"/>
              <a:t>35-40 liter bloed </a:t>
            </a:r>
          </a:p>
        </p:txBody>
      </p:sp>
    </p:spTree>
    <p:extLst>
      <p:ext uri="{BB962C8B-B14F-4D97-AF65-F5344CB8AC3E}">
        <p14:creationId xmlns:p14="http://schemas.microsoft.com/office/powerpoint/2010/main" val="1211861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Pens: groot vat vol bacteriën</a:t>
            </a:r>
          </a:p>
          <a:p>
            <a:pPr lvl="1"/>
            <a:r>
              <a:rPr lang="nl-NL" dirty="0"/>
              <a:t>Fermenteren</a:t>
            </a:r>
          </a:p>
          <a:p>
            <a:endParaRPr lang="nl-NL" dirty="0"/>
          </a:p>
          <a:p>
            <a:r>
              <a:rPr lang="nl-NL" dirty="0"/>
              <a:t>Netmaag</a:t>
            </a:r>
          </a:p>
          <a:p>
            <a:endParaRPr lang="nl-NL" dirty="0"/>
          </a:p>
          <a:p>
            <a:r>
              <a:rPr lang="nl-NL" dirty="0"/>
              <a:t>Boekmaag</a:t>
            </a:r>
          </a:p>
          <a:p>
            <a:endParaRPr lang="nl-NL" dirty="0"/>
          </a:p>
          <a:p>
            <a:r>
              <a:rPr lang="nl-NL" dirty="0"/>
              <a:t>Lebmaag</a:t>
            </a:r>
          </a:p>
        </p:txBody>
      </p:sp>
    </p:spTree>
    <p:extLst>
      <p:ext uri="{BB962C8B-B14F-4D97-AF65-F5344CB8AC3E}">
        <p14:creationId xmlns:p14="http://schemas.microsoft.com/office/powerpoint/2010/main" val="1664325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u="sng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2" descr="http://www.zuivelonline.nl/images/beeldenbank/koemagenpensz1twv1ewfxb142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297" y="3450280"/>
            <a:ext cx="4608135" cy="264310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http://groengas.nl/wp-content/uploads/2012/09/Gr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1924" y="2428975"/>
            <a:ext cx="1763349" cy="1322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Stroomdiagram: Alternatief proces 5"/>
          <p:cNvSpPr/>
          <p:nvPr/>
        </p:nvSpPr>
        <p:spPr>
          <a:xfrm>
            <a:off x="7060169" y="1476694"/>
            <a:ext cx="3528392" cy="2088232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4" descr="http://us.123rf.com/400wm/400/400/prawny/prawny0707/prawny070700034/1223159-bacterie-sporen-op-geafa-soleerde-white--medische-art-ser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774" y="1901672"/>
            <a:ext cx="1556578" cy="1238276"/>
          </a:xfrm>
          <a:prstGeom prst="rect">
            <a:avLst/>
          </a:prstGeom>
          <a:noFill/>
        </p:spPr>
      </p:pic>
      <p:cxnSp>
        <p:nvCxnSpPr>
          <p:cNvPr id="9" name="Rechte verbindingslijn met pijl 8"/>
          <p:cNvCxnSpPr/>
          <p:nvPr/>
        </p:nvCxnSpPr>
        <p:spPr>
          <a:xfrm>
            <a:off x="3135224" y="3040636"/>
            <a:ext cx="2520280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05" y="4218637"/>
            <a:ext cx="1905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Rechte verbindingslijn met pijl 10"/>
          <p:cNvCxnSpPr/>
          <p:nvPr/>
        </p:nvCxnSpPr>
        <p:spPr>
          <a:xfrm>
            <a:off x="7060170" y="5137688"/>
            <a:ext cx="207443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7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Netmaag: mag het voedsel door?</a:t>
            </a:r>
          </a:p>
          <a:p>
            <a:endParaRPr lang="nl-NL" dirty="0"/>
          </a:p>
          <a:p>
            <a:r>
              <a:rPr lang="nl-NL" dirty="0"/>
              <a:t>Boekmaag: water en mineralen opgenomen</a:t>
            </a:r>
          </a:p>
          <a:p>
            <a:endParaRPr lang="nl-NL" dirty="0"/>
          </a:p>
          <a:p>
            <a:r>
              <a:rPr lang="nl-NL" dirty="0"/>
              <a:t>Lebmaag: afbraak van eiwit en koolhydraten</a:t>
            </a:r>
          </a:p>
        </p:txBody>
      </p:sp>
    </p:spTree>
    <p:extLst>
      <p:ext uri="{BB962C8B-B14F-4D97-AF65-F5344CB8AC3E}">
        <p14:creationId xmlns:p14="http://schemas.microsoft.com/office/powerpoint/2010/main" val="3539472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Darmen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Dunne darm: opnemen voedingsstoffen</a:t>
            </a:r>
          </a:p>
          <a:p>
            <a:endParaRPr lang="nl-NL" dirty="0"/>
          </a:p>
          <a:p>
            <a:r>
              <a:rPr lang="nl-NL" dirty="0"/>
              <a:t>Dikke darm: opnemen water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0038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Welke route legt het voer af?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263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Overige organen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u="sng" dirty="0"/>
              <a:t>Milt</a:t>
            </a:r>
            <a:r>
              <a:rPr lang="nl-NL" dirty="0"/>
              <a:t>: </a:t>
            </a:r>
          </a:p>
          <a:p>
            <a:pPr lvl="1"/>
            <a:r>
              <a:rPr lang="nl-NL" dirty="0"/>
              <a:t>Afbreken oude rode bloedcellen en opslag</a:t>
            </a:r>
          </a:p>
          <a:p>
            <a:pPr lvl="1"/>
            <a:r>
              <a:rPr lang="nl-NL" dirty="0"/>
              <a:t>Maken van antilichamen</a:t>
            </a:r>
          </a:p>
          <a:p>
            <a:pPr lvl="1"/>
            <a:r>
              <a:rPr lang="nl-NL" dirty="0"/>
              <a:t>Afvoer afvalstoffen</a:t>
            </a:r>
          </a:p>
          <a:p>
            <a:pPr lvl="1"/>
            <a:endParaRPr lang="nl-NL" dirty="0"/>
          </a:p>
          <a:p>
            <a:r>
              <a:rPr lang="nl-NL" u="sng" dirty="0"/>
              <a:t>Lever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Opbouw en afbraak belangrijke stoffen</a:t>
            </a:r>
          </a:p>
          <a:p>
            <a:pPr lvl="1"/>
            <a:r>
              <a:rPr lang="nl-NL" dirty="0"/>
              <a:t>Opslag</a:t>
            </a:r>
          </a:p>
          <a:p>
            <a:pPr lvl="1"/>
            <a:r>
              <a:rPr lang="nl-NL" dirty="0"/>
              <a:t>Bloed zuiveren</a:t>
            </a:r>
          </a:p>
          <a:p>
            <a:endParaRPr lang="nl-NL" dirty="0"/>
          </a:p>
          <a:p>
            <a:r>
              <a:rPr lang="nl-NL" u="sng" dirty="0"/>
              <a:t>Nieren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Urine maken </a:t>
            </a:r>
            <a:r>
              <a:rPr lang="nl-NL" dirty="0">
                <a:sym typeface="Wingdings" pitchFamily="2" charset="2"/>
              </a:rPr>
              <a:t> opslag in de </a:t>
            </a:r>
            <a:r>
              <a:rPr lang="nl-NL" u="sng" dirty="0">
                <a:sym typeface="Wingdings" pitchFamily="2" charset="2"/>
              </a:rPr>
              <a:t>blaas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0453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Geslachtsapparaat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Baarmoeder</a:t>
            </a:r>
          </a:p>
          <a:p>
            <a:endParaRPr lang="nl-NL" dirty="0"/>
          </a:p>
          <a:p>
            <a:r>
              <a:rPr lang="nl-NL" dirty="0"/>
              <a:t>Eierstokken</a:t>
            </a:r>
          </a:p>
          <a:p>
            <a:endParaRPr lang="nl-NL" dirty="0"/>
          </a:p>
          <a:p>
            <a:r>
              <a:rPr lang="nl-NL" dirty="0"/>
              <a:t>Eileider</a:t>
            </a:r>
          </a:p>
          <a:p>
            <a:endParaRPr lang="nl-NL" dirty="0"/>
          </a:p>
          <a:p>
            <a:r>
              <a:rPr lang="nl-NL" dirty="0"/>
              <a:t>Uier </a:t>
            </a:r>
          </a:p>
        </p:txBody>
      </p:sp>
    </p:spTree>
    <p:extLst>
      <p:ext uri="{BB962C8B-B14F-4D97-AF65-F5344CB8AC3E}">
        <p14:creationId xmlns:p14="http://schemas.microsoft.com/office/powerpoint/2010/main" val="1644939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634537"/>
          </a:xfrm>
        </p:spPr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51579" y="1439056"/>
            <a:ext cx="10105837" cy="450738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De koe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nl-NL" dirty="0"/>
              <a:t>Ontstaan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nl-NL" dirty="0"/>
              <a:t>Rassen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nl-NL" dirty="0"/>
              <a:t>Anatomie en fysiologie van de koe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nl-NL" dirty="0" err="1"/>
              <a:t>Koesignalen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Het melkveebedrijf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nl-NL" dirty="0"/>
              <a:t>Werkzaamheden melkveehouderij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nl-NL" dirty="0"/>
              <a:t>Huisvesting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nl-NL" dirty="0"/>
              <a:t>Diergroepen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nl-NL" dirty="0"/>
              <a:t>MPR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De sector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nl-NL" dirty="0"/>
              <a:t>Kijk op de sector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nl-NL" dirty="0"/>
              <a:t>Partijen in de sector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6703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Hersenen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nl-NL" dirty="0"/>
              <a:t>Sturen alles aan</a:t>
            </a:r>
          </a:p>
          <a:p>
            <a:pPr marL="68580" indent="0">
              <a:buNone/>
            </a:pPr>
            <a:endParaRPr lang="nl-NL" dirty="0"/>
          </a:p>
          <a:p>
            <a:pPr marL="68580" indent="0">
              <a:buNone/>
            </a:pPr>
            <a:r>
              <a:rPr lang="nl-NL" dirty="0"/>
              <a:t>Via ruggenmerg</a:t>
            </a:r>
          </a:p>
          <a:p>
            <a:pPr marL="68580" indent="0">
              <a:buNone/>
            </a:pPr>
            <a:endParaRPr lang="nl-NL" dirty="0"/>
          </a:p>
          <a:p>
            <a:pPr marL="68580" indent="0">
              <a:buNone/>
            </a:pPr>
            <a:r>
              <a:rPr lang="nl-NL" dirty="0"/>
              <a:t>Hypothalamus en hypofyse: hormonen maken</a:t>
            </a:r>
          </a:p>
        </p:txBody>
      </p:sp>
    </p:spTree>
    <p:extLst>
      <p:ext uri="{BB962C8B-B14F-4D97-AF65-F5344CB8AC3E}">
        <p14:creationId xmlns:p14="http://schemas.microsoft.com/office/powerpoint/2010/main" val="1080676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Pens: groot vat vol bacteriën</a:t>
            </a:r>
          </a:p>
          <a:p>
            <a:pPr lvl="1"/>
            <a:r>
              <a:rPr lang="nl-NL" dirty="0"/>
              <a:t>Fermenteren</a:t>
            </a:r>
          </a:p>
          <a:p>
            <a:endParaRPr lang="nl-NL" dirty="0"/>
          </a:p>
          <a:p>
            <a:r>
              <a:rPr lang="nl-NL" dirty="0"/>
              <a:t>Netmaag</a:t>
            </a:r>
          </a:p>
          <a:p>
            <a:endParaRPr lang="nl-NL" dirty="0"/>
          </a:p>
          <a:p>
            <a:r>
              <a:rPr lang="nl-NL" dirty="0"/>
              <a:t>Boekmaag</a:t>
            </a:r>
          </a:p>
          <a:p>
            <a:endParaRPr lang="nl-NL" dirty="0"/>
          </a:p>
          <a:p>
            <a:r>
              <a:rPr lang="nl-NL" dirty="0"/>
              <a:t>Lebmaag</a:t>
            </a:r>
          </a:p>
        </p:txBody>
      </p:sp>
    </p:spTree>
    <p:extLst>
      <p:ext uri="{BB962C8B-B14F-4D97-AF65-F5344CB8AC3E}">
        <p14:creationId xmlns:p14="http://schemas.microsoft.com/office/powerpoint/2010/main" val="1226536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B480D-9B0F-5826-91BD-CE1EC9BEE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F62CE5-B711-B420-628A-517AAD1F0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000" b="1" dirty="0"/>
              <a:t>Maken vragen anatomie en fysiologie</a:t>
            </a:r>
          </a:p>
        </p:txBody>
      </p:sp>
    </p:spTree>
    <p:extLst>
      <p:ext uri="{BB962C8B-B14F-4D97-AF65-F5344CB8AC3E}">
        <p14:creationId xmlns:p14="http://schemas.microsoft.com/office/powerpoint/2010/main" val="2738589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Koesignalen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Brainstorm:          Hoe zie je aan een koe dat zij gezond is?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1636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Parameters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45053" y="1698170"/>
            <a:ext cx="3522890" cy="485938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Alertheid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Glans en gladheid van de vacht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Ontwikkeling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Bevuiling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Conditie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Pens- en buikvulling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Huidbeschadigingen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Zwelling en pijn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Gedrag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Houding en beweging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Productie  </a:t>
            </a:r>
          </a:p>
          <a:p>
            <a:endParaRPr lang="nl-NL" sz="12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5904139" y="1445622"/>
            <a:ext cx="3522890" cy="4889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600" dirty="0"/>
          </a:p>
          <a:p>
            <a:r>
              <a:rPr lang="nl-NL" sz="2000" dirty="0"/>
              <a:t>Na meer onderzoek: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Hartslag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Ademhaling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Temperatuur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 …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sz="2000" dirty="0"/>
          </a:p>
          <a:p>
            <a:pPr>
              <a:buFont typeface="Wingdings" panose="05000000000000000000" pitchFamily="2" charset="2"/>
              <a:buChar char="§"/>
            </a:pPr>
            <a:endParaRPr lang="nl-NL" sz="2000" dirty="0"/>
          </a:p>
          <a:p>
            <a:pPr>
              <a:buFont typeface="Wingdings" panose="05000000000000000000" pitchFamily="2" charset="2"/>
              <a:buChar char="§"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r>
              <a:rPr lang="nl-NL" sz="1200" dirty="0">
                <a:hlinkClick r:id="rId2"/>
              </a:rPr>
              <a:t>https://www.youtube.com/watch?v=gCkAu69GqME</a:t>
            </a:r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4926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Conditiescore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373" y="2157731"/>
            <a:ext cx="11062626" cy="32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Damslaper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66" y="2052638"/>
            <a:ext cx="6293643" cy="4195762"/>
          </a:xfrm>
        </p:spPr>
      </p:pic>
    </p:spTree>
    <p:extLst>
      <p:ext uri="{BB962C8B-B14F-4D97-AF65-F5344CB8AC3E}">
        <p14:creationId xmlns:p14="http://schemas.microsoft.com/office/powerpoint/2010/main" val="5405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Dikke hakken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17" y="609600"/>
            <a:ext cx="3833843" cy="5758224"/>
          </a:xfrm>
        </p:spPr>
      </p:pic>
    </p:spTree>
    <p:extLst>
      <p:ext uri="{BB962C8B-B14F-4D97-AF65-F5344CB8AC3E}">
        <p14:creationId xmlns:p14="http://schemas.microsoft.com/office/powerpoint/2010/main" val="13919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Schoftbulten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6594" y="609600"/>
            <a:ext cx="3756592" cy="5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Vervuilde koeien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322" y="2052638"/>
            <a:ext cx="7459132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7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Ontstaan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Domesticatie rund ca. 10.000 jaar geleden</a:t>
            </a:r>
          </a:p>
          <a:p>
            <a:r>
              <a:rPr lang="nl-NL" dirty="0"/>
              <a:t>Eerste veehouderij in Midden Oosten – 7000 voor Christus</a:t>
            </a:r>
          </a:p>
          <a:p>
            <a:endParaRPr lang="nl-NL" dirty="0"/>
          </a:p>
          <a:p>
            <a:r>
              <a:rPr lang="nl-NL" dirty="0"/>
              <a:t>Veranderingen in uiterlijk</a:t>
            </a:r>
          </a:p>
          <a:p>
            <a:endParaRPr lang="nl-NL" dirty="0"/>
          </a:p>
          <a:p>
            <a:r>
              <a:rPr lang="nl-NL" dirty="0"/>
              <a:t>Gemengde bedrijven</a:t>
            </a:r>
          </a:p>
        </p:txBody>
      </p:sp>
    </p:spTree>
    <p:extLst>
      <p:ext uri="{BB962C8B-B14F-4D97-AF65-F5344CB8AC3E}">
        <p14:creationId xmlns:p14="http://schemas.microsoft.com/office/powerpoint/2010/main" val="3058907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Schimmelinfectie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565" y="2052638"/>
            <a:ext cx="6302646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Normaalwaarden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Ademhaling: 10-30/min</a:t>
            </a:r>
          </a:p>
          <a:p>
            <a:r>
              <a:rPr lang="nl-NL" dirty="0"/>
              <a:t>Hartslag: 50-80/min</a:t>
            </a:r>
          </a:p>
          <a:p>
            <a:r>
              <a:rPr lang="nl-NL" dirty="0"/>
              <a:t>Temperatuur: 38-39 graden Celsius (kalf mag iets hoger)</a:t>
            </a:r>
          </a:p>
        </p:txBody>
      </p:sp>
    </p:spTree>
    <p:extLst>
      <p:ext uri="{BB962C8B-B14F-4D97-AF65-F5344CB8AC3E}">
        <p14:creationId xmlns:p14="http://schemas.microsoft.com/office/powerpoint/2010/main" val="205241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Video’s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Scoren met </a:t>
            </a:r>
            <a:r>
              <a:rPr lang="nl-NL" dirty="0" err="1">
                <a:hlinkClick r:id="rId2"/>
              </a:rPr>
              <a:t>pensvulling</a:t>
            </a:r>
            <a:endParaRPr lang="nl-NL" dirty="0"/>
          </a:p>
          <a:p>
            <a:r>
              <a:rPr lang="nl-NL" dirty="0">
                <a:hlinkClick r:id="rId3"/>
              </a:rPr>
              <a:t>Conditiescore</a:t>
            </a:r>
            <a:endParaRPr lang="nl-NL" dirty="0"/>
          </a:p>
          <a:p>
            <a:r>
              <a:rPr lang="nl-NL" dirty="0">
                <a:hlinkClick r:id="rId4"/>
              </a:rPr>
              <a:t>BCS in Dair Cows</a:t>
            </a:r>
            <a:endParaRPr lang="nl-NL" dirty="0"/>
          </a:p>
          <a:p>
            <a:r>
              <a:rPr lang="nl-NL" dirty="0">
                <a:hlinkClick r:id="rId5"/>
              </a:rPr>
              <a:t>Locomotion Scoring</a:t>
            </a:r>
            <a:endParaRPr lang="nl-NL" dirty="0"/>
          </a:p>
          <a:p>
            <a:r>
              <a:rPr lang="nl-NL" dirty="0">
                <a:hlinkClick r:id="rId6"/>
              </a:rPr>
              <a:t>Temperaturen van de koe</a:t>
            </a:r>
            <a:r>
              <a:rPr lang="nl-NL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789381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FF4EE-C875-E9E0-BC3E-A32F7FE7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D42D3B-7A82-67E2-1AE7-56CFC459E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000" b="1" dirty="0"/>
              <a:t>Lezen en samenvatten Hoofdstuk Bewust Kijken uit </a:t>
            </a:r>
            <a:r>
              <a:rPr lang="nl-NL" sz="4000" b="1" dirty="0" err="1"/>
              <a:t>Koesignalen</a:t>
            </a:r>
            <a:r>
              <a:rPr lang="nl-NL" sz="4000" b="1" dirty="0"/>
              <a:t>.</a:t>
            </a:r>
          </a:p>
          <a:p>
            <a:pPr marL="0" indent="0" algn="ctr">
              <a:buNone/>
            </a:pPr>
            <a:r>
              <a:rPr lang="nl-NL" sz="4000" b="1" dirty="0"/>
              <a:t>………in wikiwijs</a:t>
            </a:r>
          </a:p>
        </p:txBody>
      </p:sp>
    </p:spTree>
    <p:extLst>
      <p:ext uri="{BB962C8B-B14F-4D97-AF65-F5344CB8AC3E}">
        <p14:creationId xmlns:p14="http://schemas.microsoft.com/office/powerpoint/2010/main" val="2255034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melkveebedrijf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326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melkveebedrijf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Het leven van een melkkoe</a:t>
            </a:r>
            <a:endParaRPr lang="nl-NL" dirty="0"/>
          </a:p>
          <a:p>
            <a:r>
              <a:rPr lang="nl-NL" sz="1600" dirty="0"/>
              <a:t>(9 minuten)</a:t>
            </a:r>
          </a:p>
          <a:p>
            <a:endParaRPr lang="nl-NL" dirty="0"/>
          </a:p>
          <a:p>
            <a:r>
              <a:rPr lang="nl-NL" dirty="0">
                <a:hlinkClick r:id="rId3"/>
              </a:rPr>
              <a:t>Zembla - Topsporters in de melkindustrie – YouTube</a:t>
            </a:r>
            <a:endParaRPr lang="nl-NL" dirty="0"/>
          </a:p>
          <a:p>
            <a:r>
              <a:rPr lang="nl-NL" sz="1600" dirty="0"/>
              <a:t>(35 minuten)</a:t>
            </a:r>
          </a:p>
          <a:p>
            <a:endParaRPr lang="nl-NL" dirty="0"/>
          </a:p>
          <a:p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2931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Diergroepen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Kalveren</a:t>
            </a:r>
          </a:p>
          <a:p>
            <a:pPr lvl="1"/>
            <a:r>
              <a:rPr lang="nl-NL" dirty="0" err="1"/>
              <a:t>Nuka’s</a:t>
            </a:r>
            <a:endParaRPr lang="nl-NL" dirty="0"/>
          </a:p>
          <a:p>
            <a:pPr lvl="2"/>
            <a:r>
              <a:rPr lang="nl-NL" dirty="0"/>
              <a:t>Stieren</a:t>
            </a:r>
          </a:p>
          <a:p>
            <a:pPr lvl="2"/>
            <a:r>
              <a:rPr lang="nl-NL" dirty="0"/>
              <a:t>Vaarzen</a:t>
            </a:r>
          </a:p>
          <a:p>
            <a:pPr lvl="1"/>
            <a:r>
              <a:rPr lang="nl-NL" dirty="0"/>
              <a:t>Kalveren</a:t>
            </a:r>
          </a:p>
          <a:p>
            <a:pPr lvl="1"/>
            <a:r>
              <a:rPr lang="nl-NL" dirty="0"/>
              <a:t>Pinken</a:t>
            </a:r>
          </a:p>
          <a:p>
            <a:r>
              <a:rPr lang="nl-NL" dirty="0"/>
              <a:t>Vaarzen</a:t>
            </a:r>
          </a:p>
          <a:p>
            <a:r>
              <a:rPr lang="nl-NL" dirty="0" err="1"/>
              <a:t>Tweedekalfskoeien</a:t>
            </a:r>
            <a:endParaRPr lang="nl-NL" dirty="0"/>
          </a:p>
          <a:p>
            <a:r>
              <a:rPr lang="nl-NL" dirty="0" err="1"/>
              <a:t>Ouderekalfkoeien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49424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Werkzaamheden van de veehouder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Melken</a:t>
            </a:r>
          </a:p>
          <a:p>
            <a:r>
              <a:rPr lang="nl-NL" dirty="0"/>
              <a:t>Voeren</a:t>
            </a:r>
          </a:p>
          <a:p>
            <a:r>
              <a:rPr lang="nl-NL" dirty="0"/>
              <a:t>Verzorgen</a:t>
            </a:r>
          </a:p>
          <a:p>
            <a:r>
              <a:rPr lang="nl-NL" dirty="0"/>
              <a:t>Onderhoud huisvesting</a:t>
            </a:r>
          </a:p>
          <a:p>
            <a:r>
              <a:rPr lang="nl-NL" dirty="0"/>
              <a:t>Fokkerij </a:t>
            </a:r>
          </a:p>
          <a:p>
            <a:r>
              <a:rPr lang="nl-NL" dirty="0"/>
              <a:t>Landwerkzaamheden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2829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Huisvesting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Ligboxenstal</a:t>
            </a:r>
          </a:p>
          <a:p>
            <a:r>
              <a:rPr lang="nl-NL" dirty="0"/>
              <a:t>Hollandse stal</a:t>
            </a:r>
          </a:p>
          <a:p>
            <a:r>
              <a:rPr lang="nl-NL" dirty="0"/>
              <a:t>Potstal</a:t>
            </a:r>
          </a:p>
          <a:p>
            <a:r>
              <a:rPr lang="nl-NL" dirty="0"/>
              <a:t>Hellingstal</a:t>
            </a:r>
          </a:p>
          <a:p>
            <a:r>
              <a:rPr lang="nl-NL" dirty="0"/>
              <a:t>Vrijloopstal</a:t>
            </a:r>
          </a:p>
        </p:txBody>
      </p:sp>
    </p:spTree>
    <p:extLst>
      <p:ext uri="{BB962C8B-B14F-4D97-AF65-F5344CB8AC3E}">
        <p14:creationId xmlns:p14="http://schemas.microsoft.com/office/powerpoint/2010/main" val="19322094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Ligboxenstal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Meest voorkomende staltype</a:t>
            </a:r>
          </a:p>
          <a:p>
            <a:r>
              <a:rPr lang="nl-NL" dirty="0"/>
              <a:t>Belangrijkste kenmerk: ligboxen</a:t>
            </a:r>
          </a:p>
          <a:p>
            <a:r>
              <a:rPr lang="nl-NL" dirty="0"/>
              <a:t>Scheiding lig- en loopruimten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3074" name="Picture 2" descr="http://www.boerderij.nl/Resizes/photoplayergallery/PageFiles/42/72/137242/006_boerderij-image-10027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4005064"/>
            <a:ext cx="3384376" cy="255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80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sz="4000"/>
              <a:t>Ontstaan van verschillende rassen</a:t>
            </a:r>
          </a:p>
        </p:txBody>
      </p:sp>
      <p:sp>
        <p:nvSpPr>
          <p:cNvPr id="4154" name="Rectangle 58"/>
          <p:cNvSpPr>
            <a:spLocks noGrp="1" noChangeArrowheads="1"/>
          </p:cNvSpPr>
          <p:nvPr>
            <p:ph sz="half" idx="1"/>
          </p:nvPr>
        </p:nvSpPr>
        <p:spPr>
          <a:xfrm>
            <a:off x="657224" y="1857291"/>
            <a:ext cx="4691063" cy="4525963"/>
          </a:xfrm>
        </p:spPr>
        <p:txBody>
          <a:bodyPr/>
          <a:lstStyle/>
          <a:p>
            <a:pPr eaLnBrk="1" hangingPunct="1"/>
            <a:r>
              <a:rPr lang="nl-NL" altLang="nl-NL" dirty="0" err="1"/>
              <a:t>Rundachtigen</a:t>
            </a:r>
            <a:r>
              <a:rPr lang="nl-NL" altLang="nl-NL" dirty="0"/>
              <a:t> (Bos Taurus)</a:t>
            </a:r>
          </a:p>
          <a:p>
            <a:pPr lvl="1" eaLnBrk="1" hangingPunct="1"/>
            <a:r>
              <a:rPr lang="nl-NL" altLang="nl-NL" dirty="0"/>
              <a:t>Runderen</a:t>
            </a:r>
          </a:p>
          <a:p>
            <a:pPr lvl="2" eaLnBrk="1" hangingPunct="1"/>
            <a:r>
              <a:rPr lang="nl-NL" altLang="nl-NL" dirty="0"/>
              <a:t>Oerrund</a:t>
            </a:r>
          </a:p>
          <a:p>
            <a:pPr lvl="2" eaLnBrk="1" hangingPunct="1"/>
            <a:r>
              <a:rPr lang="nl-NL" altLang="nl-NL" dirty="0" err="1"/>
              <a:t>Gaur</a:t>
            </a:r>
            <a:endParaRPr lang="nl-NL" altLang="nl-NL" dirty="0"/>
          </a:p>
          <a:p>
            <a:pPr lvl="2" eaLnBrk="1" hangingPunct="1"/>
            <a:r>
              <a:rPr lang="nl-NL" altLang="nl-NL" dirty="0"/>
              <a:t>Banteng</a:t>
            </a:r>
          </a:p>
          <a:p>
            <a:pPr lvl="2" eaLnBrk="1" hangingPunct="1"/>
            <a:r>
              <a:rPr lang="nl-NL" altLang="nl-NL" dirty="0" err="1"/>
              <a:t>Kouprey</a:t>
            </a:r>
            <a:endParaRPr lang="nl-NL" altLang="nl-NL" dirty="0"/>
          </a:p>
          <a:p>
            <a:pPr lvl="2" eaLnBrk="1" hangingPunct="1"/>
            <a:r>
              <a:rPr lang="nl-NL" altLang="nl-NL" dirty="0" err="1"/>
              <a:t>Yak</a:t>
            </a:r>
            <a:endParaRPr lang="nl-NL" altLang="nl-NL" dirty="0"/>
          </a:p>
        </p:txBody>
      </p:sp>
      <p:sp>
        <p:nvSpPr>
          <p:cNvPr id="4155" name="Rectangle 59"/>
          <p:cNvSpPr>
            <a:spLocks noGrp="1" noChangeArrowheads="1"/>
          </p:cNvSpPr>
          <p:nvPr>
            <p:ph sz="half" idx="2"/>
          </p:nvPr>
        </p:nvSpPr>
        <p:spPr>
          <a:xfrm>
            <a:off x="5348287" y="1857291"/>
            <a:ext cx="4663440" cy="3767328"/>
          </a:xfrm>
        </p:spPr>
        <p:txBody>
          <a:bodyPr/>
          <a:lstStyle/>
          <a:p>
            <a:pPr lvl="1" eaLnBrk="1" hangingPunct="1">
              <a:buFontTx/>
              <a:buNone/>
            </a:pPr>
            <a:endParaRPr lang="nl-NL" altLang="nl-NL" dirty="0"/>
          </a:p>
          <a:p>
            <a:pPr lvl="1" eaLnBrk="1" hangingPunct="1"/>
            <a:r>
              <a:rPr lang="nl-NL" altLang="nl-NL" dirty="0"/>
              <a:t>Bizons</a:t>
            </a:r>
          </a:p>
          <a:p>
            <a:pPr lvl="2" eaLnBrk="1" hangingPunct="1"/>
            <a:r>
              <a:rPr lang="nl-NL" altLang="nl-NL" dirty="0"/>
              <a:t>Wisent</a:t>
            </a:r>
          </a:p>
          <a:p>
            <a:pPr lvl="2" eaLnBrk="1" hangingPunct="1"/>
            <a:r>
              <a:rPr lang="nl-NL" altLang="nl-NL" dirty="0"/>
              <a:t>Amerikaanse bizon</a:t>
            </a:r>
          </a:p>
          <a:p>
            <a:pPr lvl="1" eaLnBrk="1" hangingPunct="1"/>
            <a:r>
              <a:rPr lang="nl-NL" altLang="nl-NL" dirty="0"/>
              <a:t>Buffels</a:t>
            </a:r>
          </a:p>
          <a:p>
            <a:pPr lvl="2" eaLnBrk="1" hangingPunct="1"/>
            <a:r>
              <a:rPr lang="nl-NL" altLang="nl-NL" dirty="0"/>
              <a:t>Wilde waterbuffel</a:t>
            </a:r>
          </a:p>
          <a:p>
            <a:pPr lvl="2" eaLnBrk="1" hangingPunct="1"/>
            <a:r>
              <a:rPr lang="nl-NL" altLang="nl-NL" dirty="0"/>
              <a:t>Dwergbuffel</a:t>
            </a:r>
          </a:p>
          <a:p>
            <a:pPr lvl="2" eaLnBrk="1" hangingPunct="1"/>
            <a:r>
              <a:rPr lang="nl-NL" altLang="nl-NL" dirty="0"/>
              <a:t>Afrikaanse buffel</a:t>
            </a:r>
          </a:p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931842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Ligboxenstal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Loopvloeren</a:t>
            </a:r>
          </a:p>
          <a:p>
            <a:pPr lvl="1"/>
            <a:r>
              <a:rPr lang="nl-NL" dirty="0">
                <a:sym typeface="Wingdings" pitchFamily="2" charset="2"/>
              </a:rPr>
              <a:t>Goede vloer is belangrijk voor</a:t>
            </a:r>
          </a:p>
          <a:p>
            <a:pPr lvl="2"/>
            <a:r>
              <a:rPr lang="nl-NL" dirty="0">
                <a:sym typeface="Wingdings" pitchFamily="2" charset="2"/>
              </a:rPr>
              <a:t>Dierenwelzijn</a:t>
            </a:r>
          </a:p>
          <a:p>
            <a:pPr lvl="2"/>
            <a:r>
              <a:rPr lang="nl-NL" dirty="0">
                <a:sym typeface="Wingdings" pitchFamily="2" charset="2"/>
              </a:rPr>
              <a:t>Minder klauwproblemen</a:t>
            </a:r>
          </a:p>
          <a:p>
            <a:pPr lvl="2"/>
            <a:r>
              <a:rPr lang="nl-NL" dirty="0">
                <a:sym typeface="Wingdings" pitchFamily="2" charset="2"/>
              </a:rPr>
              <a:t>Ontwijken ranghogere dieren</a:t>
            </a:r>
          </a:p>
          <a:p>
            <a:pPr lvl="2"/>
            <a:r>
              <a:rPr lang="nl-NL" dirty="0">
                <a:sym typeface="Wingdings" pitchFamily="2" charset="2"/>
              </a:rPr>
              <a:t>Zichtbaarheid tochtigheid</a:t>
            </a:r>
          </a:p>
          <a:p>
            <a:pPr lvl="1"/>
            <a:r>
              <a:rPr lang="nl-NL" dirty="0">
                <a:sym typeface="Wingdings" pitchFamily="2" charset="2"/>
              </a:rPr>
              <a:t>Roostervloer / dichte vloer</a:t>
            </a:r>
          </a:p>
          <a:p>
            <a:pPr lvl="1"/>
            <a:r>
              <a:rPr lang="nl-NL" dirty="0">
                <a:sym typeface="Wingdings" pitchFamily="2" charset="2"/>
              </a:rPr>
              <a:t>Nieuwe vloertypen</a:t>
            </a:r>
          </a:p>
          <a:p>
            <a:pPr lvl="2"/>
            <a:endParaRPr lang="nl-NL" dirty="0"/>
          </a:p>
        </p:txBody>
      </p:sp>
      <p:pic>
        <p:nvPicPr>
          <p:cNvPr id="4098" name="Picture 2" descr="http://www.hollemabouw.nl/pic/content/images/1A/vloer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4653136"/>
            <a:ext cx="2664296" cy="192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611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Hollandse stal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Grupstal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>
                <a:hlinkClick r:id="rId2"/>
              </a:rPr>
              <a:t>Filmpje</a:t>
            </a:r>
            <a:r>
              <a:rPr lang="nl-NL" dirty="0"/>
              <a:t> </a:t>
            </a:r>
          </a:p>
        </p:txBody>
      </p:sp>
      <p:pic>
        <p:nvPicPr>
          <p:cNvPr id="3074" name="Picture 2" descr="Grupstal - Foto van Valtra-Fordpower"/>
          <p:cNvPicPr>
            <a:picLocks noChangeAspect="1" noChangeArrowheads="1"/>
          </p:cNvPicPr>
          <p:nvPr/>
        </p:nvPicPr>
        <p:blipFill>
          <a:blip r:embed="rId3" cstate="print"/>
          <a:srcRect t="6560"/>
          <a:stretch>
            <a:fillRect/>
          </a:stretch>
        </p:blipFill>
        <p:spPr bwMode="auto">
          <a:xfrm>
            <a:off x="5130181" y="1879357"/>
            <a:ext cx="5924262" cy="4149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3253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Potstal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0100" y="1796143"/>
            <a:ext cx="8608268" cy="4297153"/>
          </a:xfrm>
        </p:spPr>
        <p:txBody>
          <a:bodyPr>
            <a:normAutofit/>
          </a:bodyPr>
          <a:lstStyle/>
          <a:p>
            <a:r>
              <a:rPr lang="nl-NL" dirty="0"/>
              <a:t>Zeer oud staltype</a:t>
            </a:r>
          </a:p>
          <a:p>
            <a:r>
              <a:rPr lang="nl-NL" dirty="0"/>
              <a:t>Genoemd naar laaggelegen lig- en loopgedeelte (de pot)</a:t>
            </a:r>
          </a:p>
          <a:p>
            <a:r>
              <a:rPr lang="nl-NL" dirty="0"/>
              <a:t>Voordelen</a:t>
            </a:r>
          </a:p>
          <a:p>
            <a:pPr lvl="1"/>
            <a:r>
              <a:rPr lang="nl-NL" dirty="0"/>
              <a:t>Dieren kunnen gemakkelijk staan en liggen</a:t>
            </a:r>
          </a:p>
          <a:p>
            <a:pPr lvl="1"/>
            <a:r>
              <a:rPr lang="nl-NL" dirty="0"/>
              <a:t>Minder beengebreken</a:t>
            </a:r>
          </a:p>
          <a:p>
            <a:r>
              <a:rPr lang="nl-NL" dirty="0"/>
              <a:t>Nadelen</a:t>
            </a:r>
          </a:p>
          <a:p>
            <a:pPr lvl="1"/>
            <a:r>
              <a:rPr lang="nl-NL" dirty="0"/>
              <a:t>Zeer hoog strooiselverbruik (10 kg/dier/dag)</a:t>
            </a:r>
          </a:p>
          <a:p>
            <a:pPr lvl="1"/>
            <a:r>
              <a:rPr lang="nl-NL" dirty="0"/>
              <a:t>Instrooien en uitmesten vraagt veel arbeid</a:t>
            </a:r>
          </a:p>
          <a:p>
            <a:pPr lvl="1"/>
            <a:r>
              <a:rPr lang="nl-NL" dirty="0"/>
              <a:t>Stalhygiëne: meer uiergezondheidsproblemen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69515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Hellingstal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In Nederland vrij onbekend</a:t>
            </a:r>
          </a:p>
          <a:p>
            <a:r>
              <a:rPr lang="nl-NL" dirty="0"/>
              <a:t>Frankrijk / Duitsland: vleesveehouderij</a:t>
            </a:r>
          </a:p>
          <a:p>
            <a:r>
              <a:rPr lang="nl-NL" dirty="0"/>
              <a:t>Strooien op hoogste punt, dieren lopen stro naar beneden</a:t>
            </a:r>
          </a:p>
          <a:p>
            <a:r>
              <a:rPr lang="nl-NL" dirty="0"/>
              <a:t>Verdere ontwikkeling van potstal</a:t>
            </a:r>
          </a:p>
          <a:p>
            <a:pPr lvl="1"/>
            <a:r>
              <a:rPr lang="nl-NL" dirty="0"/>
              <a:t>Uitmesten vaker</a:t>
            </a:r>
          </a:p>
          <a:p>
            <a:pPr lvl="1"/>
            <a:r>
              <a:rPr lang="nl-NL" dirty="0"/>
              <a:t>Stroverbruik is zo’n 30% lager</a:t>
            </a:r>
          </a:p>
          <a:p>
            <a:r>
              <a:rPr lang="nl-NL" i="1" dirty="0">
                <a:hlinkClick r:id="rId2"/>
              </a:rPr>
              <a:t>Filmpje</a:t>
            </a:r>
            <a:r>
              <a:rPr lang="nl-NL" i="1" dirty="0"/>
              <a:t> </a:t>
            </a:r>
            <a:endParaRPr lang="nl-NL" dirty="0"/>
          </a:p>
        </p:txBody>
      </p:sp>
      <p:pic>
        <p:nvPicPr>
          <p:cNvPr id="9218" name="Picture 2" descr="http://www.degroenegeer.nl/images/hellings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4563126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091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43" y="467919"/>
            <a:ext cx="6965245" cy="1202485"/>
          </a:xfrm>
        </p:spPr>
        <p:txBody>
          <a:bodyPr/>
          <a:lstStyle/>
          <a:p>
            <a:r>
              <a:rPr lang="nl-NL" dirty="0"/>
              <a:t>Vrijloopstal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059" y="1934046"/>
            <a:ext cx="6984776" cy="3240360"/>
          </a:xfrm>
        </p:spPr>
        <p:txBody>
          <a:bodyPr>
            <a:normAutofit/>
          </a:bodyPr>
          <a:lstStyle/>
          <a:p>
            <a:r>
              <a:rPr lang="nl-NL" dirty="0"/>
              <a:t>Stal zonder ligboxen</a:t>
            </a:r>
          </a:p>
          <a:p>
            <a:r>
              <a:rPr lang="nl-NL" dirty="0"/>
              <a:t>Biedt veel ruimte voor natuurlijk gedrag</a:t>
            </a:r>
          </a:p>
          <a:p>
            <a:r>
              <a:rPr lang="nl-NL" dirty="0"/>
              <a:t>Bodembedekking</a:t>
            </a:r>
          </a:p>
          <a:p>
            <a:pPr lvl="1"/>
            <a:r>
              <a:rPr lang="nl-NL" dirty="0"/>
              <a:t>Gedroogde mest</a:t>
            </a:r>
          </a:p>
          <a:p>
            <a:pPr lvl="1"/>
            <a:r>
              <a:rPr lang="nl-NL" dirty="0"/>
              <a:t>Compost</a:t>
            </a:r>
          </a:p>
          <a:p>
            <a:pPr lvl="1"/>
            <a:r>
              <a:rPr lang="nl-NL" dirty="0"/>
              <a:t>Zand</a:t>
            </a:r>
          </a:p>
          <a:p>
            <a:endParaRPr lang="nl-NL" sz="1600" dirty="0"/>
          </a:p>
          <a:p>
            <a:endParaRPr lang="nl-NL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3" y="3789040"/>
            <a:ext cx="3000333" cy="225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4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Melksystemen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Melkstal</a:t>
            </a:r>
          </a:p>
          <a:p>
            <a:r>
              <a:rPr lang="nl-NL" dirty="0"/>
              <a:t>Automatisch Melksysteem = AMS = melkrobot</a:t>
            </a:r>
          </a:p>
        </p:txBody>
      </p:sp>
    </p:spTree>
    <p:extLst>
      <p:ext uri="{BB962C8B-B14F-4D97-AF65-F5344CB8AC3E}">
        <p14:creationId xmlns:p14="http://schemas.microsoft.com/office/powerpoint/2010/main" val="13633803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29154" y="499533"/>
            <a:ext cx="3500845" cy="1658198"/>
          </a:xfrm>
        </p:spPr>
        <p:txBody>
          <a:bodyPr/>
          <a:lstStyle/>
          <a:p>
            <a:r>
              <a:rPr lang="nl-NL" dirty="0"/>
              <a:t>Inseminatie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25" y="186735"/>
            <a:ext cx="3422739" cy="456365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7" y="4088674"/>
            <a:ext cx="3905671" cy="26303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b="8195"/>
          <a:stretch/>
        </p:blipFill>
        <p:spPr>
          <a:xfrm>
            <a:off x="7043096" y="2157731"/>
            <a:ext cx="4487520" cy="418817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381" y="364263"/>
            <a:ext cx="3810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205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Productiegegevens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Aantal liters/kg melk</a:t>
            </a:r>
          </a:p>
          <a:p>
            <a:r>
              <a:rPr lang="nl-NL" dirty="0"/>
              <a:t>Eiwitgehalte</a:t>
            </a:r>
          </a:p>
          <a:p>
            <a:r>
              <a:rPr lang="nl-NL" dirty="0"/>
              <a:t>Vetgehalte</a:t>
            </a:r>
          </a:p>
        </p:txBody>
      </p:sp>
    </p:spTree>
    <p:extLst>
      <p:ext uri="{BB962C8B-B14F-4D97-AF65-F5344CB8AC3E}">
        <p14:creationId xmlns:p14="http://schemas.microsoft.com/office/powerpoint/2010/main" val="33563723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MPR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Melk Productie Registratie </a:t>
            </a:r>
          </a:p>
          <a:p>
            <a:r>
              <a:rPr lang="nl-NL" dirty="0"/>
              <a:t>Schakel in bedrijfsmanagement</a:t>
            </a:r>
          </a:p>
          <a:p>
            <a:pPr lvl="1"/>
            <a:r>
              <a:rPr lang="nl-NL" dirty="0"/>
              <a:t>Rantsoenberekeningen</a:t>
            </a:r>
          </a:p>
          <a:p>
            <a:pPr lvl="1"/>
            <a:r>
              <a:rPr lang="nl-NL" dirty="0"/>
              <a:t>Fokbeleid </a:t>
            </a:r>
          </a:p>
          <a:p>
            <a:pPr lvl="1"/>
            <a:endParaRPr lang="nl-NL" dirty="0"/>
          </a:p>
          <a:p>
            <a:r>
              <a:rPr lang="nl-NL" dirty="0"/>
              <a:t>Elke 3, 4, 5 of 6 weken: monsternemer of veehouder</a:t>
            </a:r>
          </a:p>
          <a:p>
            <a:endParaRPr lang="nl-NL" dirty="0"/>
          </a:p>
          <a:p>
            <a:r>
              <a:rPr lang="nl-NL" dirty="0"/>
              <a:t>Standaard: vet, eiwit, lactose, </a:t>
            </a:r>
            <a:r>
              <a:rPr lang="nl-NL" dirty="0" err="1"/>
              <a:t>ketose</a:t>
            </a:r>
            <a:endParaRPr lang="nl-NL" dirty="0"/>
          </a:p>
          <a:p>
            <a:r>
              <a:rPr lang="nl-NL" dirty="0"/>
              <a:t>Eventueel: celgetal, dracht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67690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Melkveehouderijsector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859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152-Ind-gaur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90" y="444844"/>
            <a:ext cx="41243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 descr="Banteng%200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631" y="2513184"/>
            <a:ext cx="3686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1" descr="kouprey-info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4" y="3451569"/>
            <a:ext cx="34099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3" descr="yak"/>
          <p:cNvPicPr>
            <a:picLocks noChangeAspect="1" noChangeArrowheads="1"/>
          </p:cNvPicPr>
          <p:nvPr/>
        </p:nvPicPr>
        <p:blipFill>
          <a:blip r:embed="rId6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1" y="250825"/>
            <a:ext cx="26384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 descr="oerrund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27" y="2024233"/>
            <a:ext cx="5423062" cy="295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0612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Fokkerij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CRV: </a:t>
            </a:r>
            <a:r>
              <a:rPr lang="nl-NL" i="1" dirty="0"/>
              <a:t>innovatieve internationale organisatie voor rundveeverbetering </a:t>
            </a:r>
          </a:p>
          <a:p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 Fokkerijproducten: sperma, embryo’s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 Informatieproducten: CRV verzamelt gegevens op veehouderijbedrijven rond afstamming, melkproductie, vruchtbaarheid, gezondheid en mineralenhuishouding.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 Diensten: CRV levert diensten rond de koe, zoals kunstmatige inseminatie, fokkerij-advies, embryotransplantatie, monstername voor de melkproductieregistratie, exterieurkeuringen, stamboekregistratie enzovoort.</a:t>
            </a:r>
          </a:p>
          <a:p>
            <a:r>
              <a:rPr lang="nl-NL" dirty="0">
                <a:hlinkClick r:id="rId2"/>
              </a:rPr>
              <a:t>Introductie CRV</a:t>
            </a:r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8585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Voerleverancier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Agrifirm</a:t>
            </a:r>
            <a:endParaRPr lang="nl-NL" dirty="0"/>
          </a:p>
          <a:p>
            <a:r>
              <a:rPr lang="nl-NL" dirty="0"/>
              <a:t>De Heus</a:t>
            </a:r>
          </a:p>
          <a:p>
            <a:r>
              <a:rPr lang="nl-NL" dirty="0"/>
              <a:t>ABZ Diervoeding</a:t>
            </a:r>
          </a:p>
          <a:p>
            <a:r>
              <a:rPr lang="nl-NL" dirty="0"/>
              <a:t>For Farmers</a:t>
            </a:r>
          </a:p>
          <a:p>
            <a:r>
              <a:rPr lang="nl-NL" dirty="0" err="1"/>
              <a:t>Agruniek</a:t>
            </a:r>
            <a:r>
              <a:rPr lang="nl-NL" dirty="0"/>
              <a:t> Rijnvallei</a:t>
            </a:r>
          </a:p>
          <a:p>
            <a:r>
              <a:rPr lang="nl-NL" dirty="0"/>
              <a:t>Etc. …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9" y="1767365"/>
            <a:ext cx="7092043" cy="44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86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Melkfabriek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FrieslandCampina</a:t>
            </a:r>
            <a:endParaRPr lang="nl-NL" dirty="0"/>
          </a:p>
          <a:p>
            <a:r>
              <a:rPr lang="nl-NL" dirty="0"/>
              <a:t>DOC</a:t>
            </a:r>
          </a:p>
          <a:p>
            <a:r>
              <a:rPr lang="nl-NL" dirty="0" err="1"/>
              <a:t>Cono</a:t>
            </a:r>
            <a:endParaRPr lang="nl-NL" dirty="0"/>
          </a:p>
          <a:p>
            <a:r>
              <a:rPr lang="nl-NL" dirty="0" err="1"/>
              <a:t>Arla</a:t>
            </a:r>
            <a:r>
              <a:rPr lang="nl-NL" dirty="0"/>
              <a:t> </a:t>
            </a:r>
          </a:p>
          <a:p>
            <a:r>
              <a:rPr lang="nl-NL" dirty="0"/>
              <a:t>A-ware</a:t>
            </a:r>
          </a:p>
          <a:p>
            <a:r>
              <a:rPr lang="nl-NL" dirty="0"/>
              <a:t>CZ Rouveen</a:t>
            </a:r>
          </a:p>
          <a:p>
            <a:r>
              <a:rPr lang="nl-NL" dirty="0"/>
              <a:t>Den </a:t>
            </a:r>
            <a:r>
              <a:rPr lang="nl-NL" dirty="0" err="1"/>
              <a:t>Eelder</a:t>
            </a:r>
            <a:endParaRPr lang="nl-NL" dirty="0"/>
          </a:p>
          <a:p>
            <a:r>
              <a:rPr lang="nl-NL" dirty="0" err="1"/>
              <a:t>Etc</a:t>
            </a:r>
            <a:r>
              <a:rPr lang="nl-NL" dirty="0"/>
              <a:t>…..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25932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RMO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Rijdende Melkontvangst</a:t>
            </a:r>
          </a:p>
          <a:p>
            <a:endParaRPr lang="nl-NL" dirty="0"/>
          </a:p>
          <a:p>
            <a:r>
              <a:rPr lang="nl-NL" dirty="0"/>
              <a:t>Monstername</a:t>
            </a:r>
          </a:p>
        </p:txBody>
      </p:sp>
    </p:spTree>
    <p:extLst>
      <p:ext uri="{BB962C8B-B14F-4D97-AF65-F5344CB8AC3E}">
        <p14:creationId xmlns:p14="http://schemas.microsoft.com/office/powerpoint/2010/main" val="36863504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Qlip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Kwaliteitsborging</a:t>
            </a:r>
          </a:p>
          <a:p>
            <a:endParaRPr lang="nl-NL" dirty="0"/>
          </a:p>
          <a:p>
            <a:r>
              <a:rPr lang="nl-NL" dirty="0"/>
              <a:t>Laboratorium voor analyse van melk en zuivelproducten</a:t>
            </a:r>
          </a:p>
          <a:p>
            <a:r>
              <a:rPr lang="nl-NL" dirty="0"/>
              <a:t>Audits kwaliteitssystemen</a:t>
            </a:r>
          </a:p>
        </p:txBody>
      </p:sp>
    </p:spTree>
    <p:extLst>
      <p:ext uri="{BB962C8B-B14F-4D97-AF65-F5344CB8AC3E}">
        <p14:creationId xmlns:p14="http://schemas.microsoft.com/office/powerpoint/2010/main" val="27855931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Veehandelaar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356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wisent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4"/>
          <a:stretch>
            <a:fillRect/>
          </a:stretch>
        </p:blipFill>
        <p:spPr bwMode="auto">
          <a:xfrm>
            <a:off x="300682" y="3340058"/>
            <a:ext cx="406717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Z-wikipublicdomain-b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/>
          <a:stretch>
            <a:fillRect/>
          </a:stretch>
        </p:blipFill>
        <p:spPr bwMode="auto">
          <a:xfrm>
            <a:off x="399621" y="349251"/>
            <a:ext cx="3059113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1" descr="anoa-dwergbuffel00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54" y="705260"/>
            <a:ext cx="3468688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2007032611020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45" y="325847"/>
            <a:ext cx="29876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5" descr="kenya_37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07" y="3522705"/>
            <a:ext cx="40671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251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1874 Nederlandse Rundvee Stamboek</a:t>
            </a:r>
          </a:p>
          <a:p>
            <a:endParaRPr lang="nl-NL" dirty="0"/>
          </a:p>
          <a:p>
            <a:r>
              <a:rPr lang="nl-NL" dirty="0"/>
              <a:t>Enkele jaren later: Friese Rundvee Stamboek</a:t>
            </a:r>
          </a:p>
          <a:p>
            <a:endParaRPr lang="nl-NL" dirty="0"/>
          </a:p>
          <a:p>
            <a:r>
              <a:rPr lang="nl-NL" dirty="0"/>
              <a:t>Drie hoofdgroepen:</a:t>
            </a:r>
          </a:p>
          <a:p>
            <a:pPr lvl="1"/>
            <a:r>
              <a:rPr lang="nl-NL" dirty="0"/>
              <a:t>Zwartbont (Fries-Hollands rund)</a:t>
            </a:r>
          </a:p>
          <a:p>
            <a:pPr lvl="1"/>
            <a:r>
              <a:rPr lang="nl-NL" dirty="0"/>
              <a:t>Roodbont MRIJ</a:t>
            </a:r>
          </a:p>
          <a:p>
            <a:pPr lvl="1"/>
            <a:r>
              <a:rPr lang="nl-NL" dirty="0"/>
              <a:t>Blaarkoppen</a:t>
            </a:r>
          </a:p>
        </p:txBody>
      </p:sp>
    </p:spTree>
    <p:extLst>
      <p:ext uri="{BB962C8B-B14F-4D97-AF65-F5344CB8AC3E}">
        <p14:creationId xmlns:p14="http://schemas.microsoft.com/office/powerpoint/2010/main" val="37796983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13" ma:contentTypeDescription="Een nieuw document maken." ma:contentTypeScope="" ma:versionID="e7f814b423cca4c553f7f6f5112215d8">
  <xsd:schema xmlns:xsd="http://www.w3.org/2001/XMLSchema" xmlns:xs="http://www.w3.org/2001/XMLSchema" xmlns:p="http://schemas.microsoft.com/office/2006/metadata/properties" xmlns:ns2="2cb1c85b-b197-48cd-8bb1-fe9e9ee0096b" xmlns:ns3="5ad07612-1080-49cf-8fb2-28e7c3022d9a" targetNamespace="http://schemas.microsoft.com/office/2006/metadata/properties" ma:root="true" ma:fieldsID="0369495d5fbc7e33c21a4bf26649c039" ns2:_="" ns3:_="">
    <xsd:import namespace="2cb1c85b-b197-48cd-8bb1-fe9e9ee0096b"/>
    <xsd:import namespace="5ad07612-1080-49cf-8fb2-28e7c3022d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7612-1080-49cf-8fb2-28e7c3022d9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8A25E1-5258-46EA-B528-5C846D832A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08B416-66AC-457F-A850-420173F44B5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cb1c85b-b197-48cd-8bb1-fe9e9ee0096b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798C99A-A76B-4974-A035-2EB245B38D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b1c85b-b197-48cd-8bb1-fe9e9ee0096b"/>
    <ds:schemaRef ds:uri="5ad07612-1080-49cf-8fb2-28e7c3022d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1984</TotalTime>
  <Words>1432</Words>
  <Application>Microsoft Office PowerPoint</Application>
  <PresentationFormat>Breedbeeld</PresentationFormat>
  <Paragraphs>499</Paragraphs>
  <Slides>75</Slides>
  <Notes>25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75</vt:i4>
      </vt:variant>
    </vt:vector>
  </HeadingPairs>
  <TitlesOfParts>
    <vt:vector size="81" baseType="lpstr">
      <vt:lpstr>Arial</vt:lpstr>
      <vt:lpstr>Calibri</vt:lpstr>
      <vt:lpstr>Century Gothic</vt:lpstr>
      <vt:lpstr>Wingdings</vt:lpstr>
      <vt:lpstr>Wingdings 3</vt:lpstr>
      <vt:lpstr>1_Ion</vt:lpstr>
      <vt:lpstr>Melkveehouderij </vt:lpstr>
      <vt:lpstr>Vandaag</vt:lpstr>
      <vt:lpstr>PowerPoint-presentatie</vt:lpstr>
      <vt:lpstr>Inhoud</vt:lpstr>
      <vt:lpstr>Ontstaan</vt:lpstr>
      <vt:lpstr>Ontstaan van verschillende rassen</vt:lpstr>
      <vt:lpstr>PowerPoint-presentatie</vt:lpstr>
      <vt:lpstr>PowerPoint-presentatie</vt:lpstr>
      <vt:lpstr>Nederland</vt:lpstr>
      <vt:lpstr>Hedendaagse fokkerij</vt:lpstr>
      <vt:lpstr>Doelen van rassen</vt:lpstr>
      <vt:lpstr>Fries-Hollands rund</vt:lpstr>
      <vt:lpstr>Fries Hollands</vt:lpstr>
      <vt:lpstr>Holstein Frisian ZB</vt:lpstr>
      <vt:lpstr>Holstein Frisian</vt:lpstr>
      <vt:lpstr>Red Holstein</vt:lpstr>
      <vt:lpstr>Groninger Blaarkop</vt:lpstr>
      <vt:lpstr>MRIJ</vt:lpstr>
      <vt:lpstr>Maas-Rijn-IJssel</vt:lpstr>
      <vt:lpstr>Vleesrassen</vt:lpstr>
      <vt:lpstr>Belgisch Witblauwe</vt:lpstr>
      <vt:lpstr>Inkruisen </vt:lpstr>
      <vt:lpstr>Jersey</vt:lpstr>
      <vt:lpstr>Lakenvelder</vt:lpstr>
      <vt:lpstr>Anatomie en fysiologie van de herkauwer</vt:lpstr>
      <vt:lpstr>Skelet</vt:lpstr>
      <vt:lpstr>Wervels</vt:lpstr>
      <vt:lpstr>Voorbeen</vt:lpstr>
      <vt:lpstr>Bouw en organen</vt:lpstr>
      <vt:lpstr>De koe</vt:lpstr>
      <vt:lpstr>Longen</vt:lpstr>
      <vt:lpstr>Hart</vt:lpstr>
      <vt:lpstr>Magen</vt:lpstr>
      <vt:lpstr>Pens</vt:lpstr>
      <vt:lpstr>Magen</vt:lpstr>
      <vt:lpstr>Darmen</vt:lpstr>
      <vt:lpstr>Welke route legt het voer af?</vt:lpstr>
      <vt:lpstr>Overige organen</vt:lpstr>
      <vt:lpstr>Geslachtsapparaat</vt:lpstr>
      <vt:lpstr>Hersenen</vt:lpstr>
      <vt:lpstr>Magen</vt:lpstr>
      <vt:lpstr>PowerPoint-presentatie</vt:lpstr>
      <vt:lpstr>Koesignalen</vt:lpstr>
      <vt:lpstr>Parameters</vt:lpstr>
      <vt:lpstr>Conditiescore</vt:lpstr>
      <vt:lpstr>Damslaper</vt:lpstr>
      <vt:lpstr>Dikke hakken</vt:lpstr>
      <vt:lpstr>Schoftbulten</vt:lpstr>
      <vt:lpstr>Vervuilde koeien</vt:lpstr>
      <vt:lpstr>Schimmelinfectie</vt:lpstr>
      <vt:lpstr>Normaalwaarden </vt:lpstr>
      <vt:lpstr>Video’s</vt:lpstr>
      <vt:lpstr>PowerPoint-presentatie</vt:lpstr>
      <vt:lpstr>Het melkveebedrijf</vt:lpstr>
      <vt:lpstr>Het melkveebedrijf</vt:lpstr>
      <vt:lpstr>Diergroepen</vt:lpstr>
      <vt:lpstr>Werkzaamheden van de veehouder</vt:lpstr>
      <vt:lpstr>Huisvesting</vt:lpstr>
      <vt:lpstr>Ligboxenstal</vt:lpstr>
      <vt:lpstr>Ligboxenstal</vt:lpstr>
      <vt:lpstr>Hollandse stal</vt:lpstr>
      <vt:lpstr>Potstal</vt:lpstr>
      <vt:lpstr>Hellingstal</vt:lpstr>
      <vt:lpstr>Vrijloopstal</vt:lpstr>
      <vt:lpstr>Melksystemen</vt:lpstr>
      <vt:lpstr>Inseminatie</vt:lpstr>
      <vt:lpstr>Productiegegevens</vt:lpstr>
      <vt:lpstr>MPR</vt:lpstr>
      <vt:lpstr>Melkveehouderijsector</vt:lpstr>
      <vt:lpstr>Fokkerij</vt:lpstr>
      <vt:lpstr>Voerleverancier</vt:lpstr>
      <vt:lpstr>Melkfabriek</vt:lpstr>
      <vt:lpstr>RMO</vt:lpstr>
      <vt:lpstr>Qlip</vt:lpstr>
      <vt:lpstr>Veehandelaar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Melkveehouderij</dc:title>
  <dc:creator>Nienke van Dijk</dc:creator>
  <cp:lastModifiedBy>Henrike Bosman - Bannink</cp:lastModifiedBy>
  <cp:revision>76</cp:revision>
  <dcterms:created xsi:type="dcterms:W3CDTF">2018-11-06T13:23:47Z</dcterms:created>
  <dcterms:modified xsi:type="dcterms:W3CDTF">2022-12-20T12:58:59Z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</Properties>
</file>